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00" r:id="rId3"/>
    <p:sldId id="261" r:id="rId4"/>
    <p:sldId id="262" r:id="rId5"/>
    <p:sldId id="263" r:id="rId6"/>
    <p:sldId id="264" r:id="rId7"/>
    <p:sldId id="265" r:id="rId8"/>
    <p:sldId id="267" r:id="rId9"/>
    <p:sldId id="268" r:id="rId10"/>
    <p:sldId id="270" r:id="rId11"/>
    <p:sldId id="271" r:id="rId12"/>
    <p:sldId id="272" r:id="rId13"/>
    <p:sldId id="274" r:id="rId14"/>
    <p:sldId id="283" r:id="rId15"/>
    <p:sldId id="258" r:id="rId16"/>
    <p:sldId id="266" r:id="rId17"/>
    <p:sldId id="273" r:id="rId18"/>
    <p:sldId id="275" r:id="rId19"/>
    <p:sldId id="276" r:id="rId20"/>
    <p:sldId id="277" r:id="rId21"/>
    <p:sldId id="278" r:id="rId22"/>
    <p:sldId id="285" r:id="rId23"/>
    <p:sldId id="302" r:id="rId24"/>
    <p:sldId id="286" r:id="rId25"/>
    <p:sldId id="289" r:id="rId26"/>
    <p:sldId id="293" r:id="rId27"/>
    <p:sldId id="294" r:id="rId28"/>
    <p:sldId id="290" r:id="rId29"/>
    <p:sldId id="295" r:id="rId30"/>
    <p:sldId id="296" r:id="rId31"/>
    <p:sldId id="297" r:id="rId32"/>
    <p:sldId id="298" r:id="rId33"/>
    <p:sldId id="299" r:id="rId34"/>
    <p:sldId id="260" r:id="rId35"/>
    <p:sldId id="259" r:id="rId36"/>
    <p:sldId id="257" r:id="rId37"/>
    <p:sldId id="281" r:id="rId38"/>
    <p:sldId id="301" r:id="rId39"/>
    <p:sldId id="284" r:id="rId40"/>
  </p:sldIdLst>
  <p:sldSz cx="12192000" cy="6858000"/>
  <p:notesSz cx="6858000" cy="9144000"/>
  <p:embeddedFontLst>
    <p:embeddedFont>
      <p:font typeface="MS Gothic" panose="020B0609070205080204" pitchFamily="49" charset="-128"/>
      <p:regular r:id="rId41"/>
    </p:embeddedFont>
    <p:embeddedFont>
      <p:font typeface="Arial Black" panose="020B0A04020102020204" pitchFamily="34" charset="0"/>
      <p:bold r:id="rId42"/>
    </p:embeddedFont>
    <p:embeddedFont>
      <p:font typeface="華康新特明體" panose="02020909000000000000" pitchFamily="49" charset="-120"/>
      <p:regular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MS UI Gothic" panose="020B0600070205080204" pitchFamily="34" charset="-128"/>
      <p:regular r:id="rId50"/>
    </p:embeddedFont>
    <p:embeddedFont>
      <p:font typeface="微軟正黑體" panose="020B0604030504040204" pitchFamily="34" charset="-120"/>
      <p:regular r:id="rId51"/>
      <p:bold r:id="rId52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205" userDrawn="1">
          <p15:clr>
            <a:srgbClr val="A4A3A4"/>
          </p15:clr>
        </p15:guide>
        <p15:guide id="3" pos="52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B02D"/>
    <a:srgbClr val="F2CACA"/>
    <a:srgbClr val="F8E9D6"/>
    <a:srgbClr val="304E4E"/>
    <a:srgbClr val="E4E4E4"/>
    <a:srgbClr val="FBB02B"/>
    <a:srgbClr val="F9CFC3"/>
    <a:srgbClr val="60613E"/>
    <a:srgbClr val="304F4D"/>
    <a:srgbClr val="F7E8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5" autoAdjust="0"/>
    <p:restoredTop sz="94660"/>
  </p:normalViewPr>
  <p:slideViewPr>
    <p:cSldViewPr snapToGrid="0">
      <p:cViewPr varScale="1">
        <p:scale>
          <a:sx n="46" d="100"/>
          <a:sy n="46" d="100"/>
        </p:scale>
        <p:origin x="24" y="504"/>
      </p:cViewPr>
      <p:guideLst>
        <p:guide orient="horz" pos="2137"/>
        <p:guide pos="3205"/>
        <p:guide pos="52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10F6-D9B1-49EF-92FE-494C8E3C320F}" type="datetimeFigureOut">
              <a:rPr lang="zh-TW" altLang="en-US" smtClean="0"/>
              <a:t>2023/1/18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57181-B5C5-462E-AF88-5D51E45231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0991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10F6-D9B1-49EF-92FE-494C8E3C320F}" type="datetimeFigureOut">
              <a:rPr lang="zh-TW" altLang="en-US" smtClean="0"/>
              <a:t>2023/1/18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57181-B5C5-462E-AF88-5D51E45231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663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10F6-D9B1-49EF-92FE-494C8E3C320F}" type="datetimeFigureOut">
              <a:rPr lang="zh-TW" altLang="en-US" smtClean="0"/>
              <a:t>2023/1/18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57181-B5C5-462E-AF88-5D51E45231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58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10F6-D9B1-49EF-92FE-494C8E3C320F}" type="datetimeFigureOut">
              <a:rPr lang="zh-TW" altLang="en-US" smtClean="0"/>
              <a:t>2023/1/18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57181-B5C5-462E-AF88-5D51E45231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852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10F6-D9B1-49EF-92FE-494C8E3C320F}" type="datetimeFigureOut">
              <a:rPr lang="zh-TW" altLang="en-US" smtClean="0"/>
              <a:t>2023/1/18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57181-B5C5-462E-AF88-5D51E45231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19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10F6-D9B1-49EF-92FE-494C8E3C320F}" type="datetimeFigureOut">
              <a:rPr lang="zh-TW" altLang="en-US" smtClean="0"/>
              <a:t>2023/1/18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57181-B5C5-462E-AF88-5D51E45231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433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10F6-D9B1-49EF-92FE-494C8E3C320F}" type="datetimeFigureOut">
              <a:rPr lang="zh-TW" altLang="en-US" smtClean="0"/>
              <a:t>2023/1/18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57181-B5C5-462E-AF88-5D51E45231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76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10F6-D9B1-49EF-92FE-494C8E3C320F}" type="datetimeFigureOut">
              <a:rPr lang="zh-TW" altLang="en-US" smtClean="0"/>
              <a:t>2023/1/18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57181-B5C5-462E-AF88-5D51E45231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76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10F6-D9B1-49EF-92FE-494C8E3C320F}" type="datetimeFigureOut">
              <a:rPr lang="zh-TW" altLang="en-US" smtClean="0"/>
              <a:t>2023/1/18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57181-B5C5-462E-AF88-5D51E45231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10F6-D9B1-49EF-92FE-494C8E3C320F}" type="datetimeFigureOut">
              <a:rPr lang="zh-TW" altLang="en-US" smtClean="0"/>
              <a:t>2023/1/18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57181-B5C5-462E-AF88-5D51E45231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784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10F6-D9B1-49EF-92FE-494C8E3C320F}" type="datetimeFigureOut">
              <a:rPr lang="zh-TW" altLang="en-US" smtClean="0"/>
              <a:t>2023/1/18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57181-B5C5-462E-AF88-5D51E45231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80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E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C10F6-D9B1-49EF-92FE-494C8E3C320F}" type="datetimeFigureOut">
              <a:rPr lang="zh-TW" altLang="en-US" smtClean="0"/>
              <a:t>2023/1/18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57181-B5C5-462E-AF88-5D51E45231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6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3806" y="4584016"/>
            <a:ext cx="3629025" cy="13525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8" r="54171"/>
          <a:stretch/>
        </p:blipFill>
        <p:spPr>
          <a:xfrm>
            <a:off x="16796703" y="-629385"/>
            <a:ext cx="3048000" cy="321714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-629385"/>
            <a:ext cx="12192000" cy="8437298"/>
          </a:xfrm>
          <a:prstGeom prst="rect">
            <a:avLst/>
          </a:prstGeom>
          <a:solidFill>
            <a:srgbClr val="304E4E">
              <a:alpha val="7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157502" y="2382292"/>
            <a:ext cx="1010485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17500" b="1" dirty="0" smtClean="0">
                <a:solidFill>
                  <a:srgbClr val="FBB02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MATCH</a:t>
            </a:r>
            <a:endParaRPr lang="zh-TW" altLang="en-US" sz="17500" b="1" dirty="0">
              <a:solidFill>
                <a:srgbClr val="FBB02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330614" y="3437324"/>
            <a:ext cx="12001500" cy="646331"/>
            <a:chOff x="330614" y="3437324"/>
            <a:chExt cx="12001500" cy="646331"/>
          </a:xfrm>
        </p:grpSpPr>
        <p:sp useBgFill="1">
          <p:nvSpPr>
            <p:cNvPr id="14" name="矩形 13"/>
            <p:cNvSpPr/>
            <p:nvPr/>
          </p:nvSpPr>
          <p:spPr>
            <a:xfrm>
              <a:off x="1397000" y="3460844"/>
              <a:ext cx="9652000" cy="6228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397000" y="3460844"/>
              <a:ext cx="9652000" cy="622811"/>
            </a:xfrm>
            <a:prstGeom prst="rect">
              <a:avLst/>
            </a:prstGeom>
            <a:solidFill>
              <a:srgbClr val="263D3E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30614" y="3437324"/>
              <a:ext cx="1200150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400" b="1" spc="550" dirty="0" smtClean="0">
                  <a:solidFill>
                    <a:srgbClr val="FBB02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</a:t>
              </a:r>
              <a:r>
                <a:rPr lang="en-US" altLang="zh-TW" sz="2400" b="1" spc="300" dirty="0" smtClean="0">
                  <a:solidFill>
                    <a:srgbClr val="FBB02B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Tabletop   Role</a:t>
              </a:r>
              <a:r>
                <a:rPr lang="zh-TW" altLang="en-US" sz="2400" b="1" spc="300" dirty="0" smtClean="0">
                  <a:solidFill>
                    <a:srgbClr val="FBB02B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2400" b="1" spc="300" dirty="0" smtClean="0">
                  <a:solidFill>
                    <a:srgbClr val="FBB02B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Playing</a:t>
              </a:r>
              <a:r>
                <a:rPr lang="zh-TW" altLang="en-US" sz="2400" b="1" spc="300" dirty="0" smtClean="0">
                  <a:solidFill>
                    <a:srgbClr val="FBB02B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2400" b="1" spc="300" dirty="0" smtClean="0">
                  <a:solidFill>
                    <a:srgbClr val="FBB02B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Game</a:t>
              </a:r>
              <a:r>
                <a:rPr lang="zh-TW" altLang="en-US" sz="2400" b="1" spc="300" dirty="0" smtClean="0">
                  <a:solidFill>
                    <a:srgbClr val="FBB02B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   </a:t>
              </a:r>
              <a:r>
                <a:rPr lang="en-US" altLang="zh-TW" sz="2400" b="1" spc="300" dirty="0" smtClean="0">
                  <a:solidFill>
                    <a:srgbClr val="FBB02B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Matching   Platform</a:t>
              </a:r>
              <a:r>
                <a:rPr lang="zh-TW" altLang="en-US" sz="2400" b="1" spc="300" dirty="0" smtClean="0">
                  <a:solidFill>
                    <a:srgbClr val="FBB02B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2400" b="1" spc="550" dirty="0" smtClean="0">
                  <a:solidFill>
                    <a:srgbClr val="FBB02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	                 </a:t>
              </a:r>
              <a:r>
                <a:rPr lang="zh-TW" altLang="en-US" sz="2400" b="1" spc="550" dirty="0" smtClean="0">
                  <a:solidFill>
                    <a:srgbClr val="FBB02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</a:t>
              </a:r>
              <a:endParaRPr lang="zh-TW" altLang="en-US" sz="2400" b="1" spc="550" dirty="0">
                <a:solidFill>
                  <a:srgbClr val="FBB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83" y="-3779501"/>
            <a:ext cx="8385520" cy="3150116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157502" y="5333723"/>
            <a:ext cx="985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spc="600" dirty="0" smtClean="0">
                <a:solidFill>
                  <a:srgbClr val="F8E9D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桌上型  </a:t>
            </a:r>
            <a:r>
              <a:rPr lang="en-US" altLang="zh-TW" sz="3200" b="1" spc="600" dirty="0" smtClean="0">
                <a:solidFill>
                  <a:srgbClr val="F8E9D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RPG</a:t>
            </a:r>
            <a:r>
              <a:rPr lang="zh-TW" altLang="en-US" sz="3200" b="1" spc="600" dirty="0" smtClean="0">
                <a:solidFill>
                  <a:srgbClr val="F8E9D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玩家媒合平台 </a:t>
            </a:r>
            <a:endParaRPr lang="zh-TW" altLang="en-US" sz="3200" b="1" spc="600" dirty="0">
              <a:solidFill>
                <a:srgbClr val="F8E9D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17388" y="1713342"/>
            <a:ext cx="985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spc="600" dirty="0" smtClean="0">
                <a:solidFill>
                  <a:srgbClr val="F8E9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spc="300" dirty="0" smtClean="0">
                <a:solidFill>
                  <a:srgbClr val="F8E9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專題期初報告</a:t>
            </a:r>
            <a:endParaRPr lang="zh-TW" altLang="en-US" sz="2400" b="1" spc="300" dirty="0">
              <a:solidFill>
                <a:srgbClr val="F8E9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8172477" y="6295060"/>
            <a:ext cx="2988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000" dirty="0">
                <a:solidFill>
                  <a:srgbClr val="FBB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報告人：董元琪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387598" y="5626110"/>
            <a:ext cx="431800" cy="0"/>
          </a:xfrm>
          <a:prstGeom prst="line">
            <a:avLst/>
          </a:prstGeom>
          <a:ln w="76200">
            <a:solidFill>
              <a:srgbClr val="F9CF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9296402" y="5626110"/>
            <a:ext cx="431800" cy="0"/>
          </a:xfrm>
          <a:prstGeom prst="line">
            <a:avLst/>
          </a:prstGeom>
          <a:ln w="76200">
            <a:solidFill>
              <a:srgbClr val="F9CF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接點 2"/>
          <p:cNvCxnSpPr/>
          <p:nvPr/>
        </p:nvCxnSpPr>
        <p:spPr>
          <a:xfrm>
            <a:off x="1369290" y="2284262"/>
            <a:ext cx="1817255" cy="0"/>
          </a:xfrm>
          <a:prstGeom prst="line">
            <a:avLst/>
          </a:prstGeom>
          <a:ln>
            <a:solidFill>
              <a:srgbClr val="F9B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99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六邊形 13"/>
          <p:cNvSpPr/>
          <p:nvPr/>
        </p:nvSpPr>
        <p:spPr>
          <a:xfrm rot="18000000">
            <a:off x="312030" y="398161"/>
            <a:ext cx="813643" cy="701416"/>
          </a:xfrm>
          <a:prstGeom prst="hexagon">
            <a:avLst>
              <a:gd name="adj" fmla="val 30302"/>
              <a:gd name="vf" fmla="val 115470"/>
            </a:avLst>
          </a:prstGeom>
          <a:solidFill>
            <a:srgbClr val="F9B02D"/>
          </a:solidFill>
          <a:ln w="66675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225985" y="541496"/>
            <a:ext cx="3793487" cy="646331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使用者故事 </a:t>
            </a:r>
            <a:r>
              <a:rPr lang="zh-TW" altLang="en-US" sz="2000" dirty="0" smtClean="0">
                <a:solidFill>
                  <a:srgbClr val="F8E9D6">
                    <a:alpha val="85000"/>
                  </a:srgb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公式</a:t>
            </a:r>
            <a:endParaRPr lang="zh-TW" altLang="en-US" sz="2000" dirty="0">
              <a:solidFill>
                <a:srgbClr val="F8E9D6">
                  <a:alpha val="85000"/>
                </a:srgbClr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225985" y="274838"/>
            <a:ext cx="216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User Story</a:t>
            </a:r>
            <a:endParaRPr lang="zh-TW" altLang="en-US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178292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304F4D"/>
                </a:solidFill>
                <a:latin typeface="Arial Black" panose="020B0A04020102020204" pitchFamily="34" charset="0"/>
              </a:rPr>
              <a:t>6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36900" y="1464357"/>
            <a:ext cx="1238356" cy="523220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身為</a:t>
            </a:r>
            <a:r>
              <a:rPr lang="en-US" altLang="zh-TW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..</a:t>
            </a:r>
            <a:endParaRPr lang="zh-TW" altLang="en-US" sz="2800" dirty="0">
              <a:solidFill>
                <a:srgbClr val="FBB02B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197291" y="1474229"/>
            <a:ext cx="2455135" cy="523220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我想要做</a:t>
            </a:r>
            <a:r>
              <a:rPr lang="en-US" altLang="zh-TW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.. </a:t>
            </a:r>
            <a:endParaRPr lang="zh-TW" altLang="en-US" sz="2800" dirty="0">
              <a:solidFill>
                <a:srgbClr val="FBB02B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535827" y="1464357"/>
            <a:ext cx="2455135" cy="523220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讓我可以</a:t>
            </a:r>
            <a:r>
              <a:rPr lang="en-US" altLang="zh-TW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..</a:t>
            </a:r>
            <a:endParaRPr lang="zh-TW" altLang="en-US" sz="2800" dirty="0">
              <a:solidFill>
                <a:srgbClr val="FBB02B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4098" name="Picture 2" descr="Add player, add user, join, add, create, new icon - Download on Iconfinder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64" y="2423679"/>
            <a:ext cx="2534860" cy="253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401505" y="2423679"/>
            <a:ext cx="4046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取</a:t>
            </a:r>
            <a:r>
              <a:rPr lang="zh-TW" altLang="en-US" sz="2800" dirty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得</a:t>
            </a:r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一些新手向資源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9215793" y="2423679"/>
            <a:ext cx="2379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最快進入狀況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576602" y="3396445"/>
            <a:ext cx="4046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老玩家帶我玩一場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868432" y="4319563"/>
            <a:ext cx="4046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找到新手小夥伴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401505" y="5242681"/>
            <a:ext cx="4046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知道哪些本適合新手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215793" y="3415900"/>
            <a:ext cx="2379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最快進入狀況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014755" y="4291389"/>
            <a:ext cx="297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互相討論、成長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432522" y="5244700"/>
            <a:ext cx="297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擁有成就感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17" name="直線接點 16"/>
          <p:cNvCxnSpPr/>
          <p:nvPr/>
        </p:nvCxnSpPr>
        <p:spPr>
          <a:xfrm>
            <a:off x="4401505" y="3102542"/>
            <a:ext cx="7193865" cy="0"/>
          </a:xfrm>
          <a:prstGeom prst="line">
            <a:avLst/>
          </a:prstGeom>
          <a:ln w="38100">
            <a:solidFill>
              <a:srgbClr val="F9B02D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4401505" y="3997486"/>
            <a:ext cx="7193865" cy="0"/>
          </a:xfrm>
          <a:prstGeom prst="line">
            <a:avLst/>
          </a:prstGeom>
          <a:ln w="38100">
            <a:solidFill>
              <a:srgbClr val="F9B02D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4401505" y="4989707"/>
            <a:ext cx="7193865" cy="0"/>
          </a:xfrm>
          <a:prstGeom prst="line">
            <a:avLst/>
          </a:prstGeom>
          <a:ln w="38100">
            <a:solidFill>
              <a:srgbClr val="F9B02D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4401505" y="5904107"/>
            <a:ext cx="7193865" cy="0"/>
          </a:xfrm>
          <a:prstGeom prst="line">
            <a:avLst/>
          </a:prstGeom>
          <a:ln w="38100">
            <a:solidFill>
              <a:srgbClr val="F9B02D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十字形 17"/>
          <p:cNvSpPr/>
          <p:nvPr/>
        </p:nvSpPr>
        <p:spPr>
          <a:xfrm>
            <a:off x="2472934" y="4022887"/>
            <a:ext cx="606263" cy="606263"/>
          </a:xfrm>
          <a:prstGeom prst="plus">
            <a:avLst>
              <a:gd name="adj" fmla="val 35902"/>
            </a:avLst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1179192" y="5380887"/>
            <a:ext cx="2033908" cy="523220"/>
          </a:xfrm>
          <a:prstGeom prst="rect">
            <a:avLst/>
          </a:prstGeom>
          <a:solidFill>
            <a:srgbClr val="FBB02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spc="600" dirty="0">
                <a:solidFill>
                  <a:srgbClr val="304E4E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新</a:t>
            </a:r>
            <a:r>
              <a:rPr lang="zh-TW" altLang="en-US" sz="2800" spc="600" dirty="0" smtClean="0">
                <a:solidFill>
                  <a:srgbClr val="304E4E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玩家</a:t>
            </a:r>
            <a:endParaRPr lang="zh-TW" altLang="en-US" sz="2800" spc="600" dirty="0">
              <a:solidFill>
                <a:srgbClr val="304E4E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576602" y="3396445"/>
            <a:ext cx="4046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9B02D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老玩家帶我玩一場</a:t>
            </a:r>
            <a:endParaRPr lang="zh-TW" altLang="en-US" sz="2800" dirty="0">
              <a:solidFill>
                <a:srgbClr val="F9B02D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868432" y="4319563"/>
            <a:ext cx="4046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9B02D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找到新手小夥伴</a:t>
            </a:r>
            <a:endParaRPr lang="zh-TW" altLang="en-US" sz="2800" dirty="0">
              <a:solidFill>
                <a:srgbClr val="F9B02D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280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六邊形 13"/>
          <p:cNvSpPr/>
          <p:nvPr/>
        </p:nvSpPr>
        <p:spPr>
          <a:xfrm rot="18000000">
            <a:off x="312030" y="398161"/>
            <a:ext cx="813643" cy="701416"/>
          </a:xfrm>
          <a:prstGeom prst="hexagon">
            <a:avLst>
              <a:gd name="adj" fmla="val 30302"/>
              <a:gd name="vf" fmla="val 115470"/>
            </a:avLst>
          </a:prstGeom>
          <a:solidFill>
            <a:srgbClr val="F9B02D"/>
          </a:solidFill>
          <a:ln w="66675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225985" y="541496"/>
            <a:ext cx="3793487" cy="646331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使用者故事 </a:t>
            </a:r>
            <a:r>
              <a:rPr lang="zh-TW" altLang="en-US" sz="2000" dirty="0" smtClean="0">
                <a:solidFill>
                  <a:srgbClr val="F8E9D6">
                    <a:alpha val="85000"/>
                  </a:srgb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公式</a:t>
            </a:r>
            <a:endParaRPr lang="zh-TW" altLang="en-US" sz="2000" dirty="0">
              <a:solidFill>
                <a:srgbClr val="F8E9D6">
                  <a:alpha val="85000"/>
                </a:srgbClr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225985" y="274838"/>
            <a:ext cx="216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User Story</a:t>
            </a:r>
            <a:endParaRPr lang="zh-TW" altLang="en-US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178292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304F4D"/>
                </a:solidFill>
                <a:latin typeface="Arial Black" panose="020B0A04020102020204" pitchFamily="34" charset="0"/>
              </a:rPr>
              <a:t>7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36900" y="1464357"/>
            <a:ext cx="1238356" cy="523220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身為</a:t>
            </a:r>
            <a:r>
              <a:rPr lang="en-US" altLang="zh-TW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..</a:t>
            </a:r>
            <a:endParaRPr lang="zh-TW" altLang="en-US" sz="2800" dirty="0">
              <a:solidFill>
                <a:srgbClr val="FBB02B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456061" y="1474229"/>
            <a:ext cx="2455135" cy="523220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我想要做</a:t>
            </a:r>
            <a:r>
              <a:rPr lang="en-US" altLang="zh-TW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.. </a:t>
            </a:r>
            <a:endParaRPr lang="zh-TW" altLang="en-US" sz="2800" dirty="0">
              <a:solidFill>
                <a:srgbClr val="FBB02B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535827" y="1464357"/>
            <a:ext cx="2455135" cy="523220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讓我可以</a:t>
            </a:r>
            <a:r>
              <a:rPr lang="en-US" altLang="zh-TW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..</a:t>
            </a:r>
            <a:endParaRPr lang="zh-TW" altLang="en-US" sz="2800" dirty="0">
              <a:solidFill>
                <a:srgbClr val="FBB02B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4098" name="Picture 2" descr="Add player, add user, join, add, create, new icon - Download on Iconfinder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64" y="2423679"/>
            <a:ext cx="2534860" cy="253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1179192" y="5380887"/>
            <a:ext cx="2033908" cy="523220"/>
          </a:xfrm>
          <a:prstGeom prst="rect">
            <a:avLst/>
          </a:prstGeom>
          <a:solidFill>
            <a:srgbClr val="FBB02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spc="600" dirty="0" smtClean="0">
                <a:solidFill>
                  <a:srgbClr val="304E4E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老玩家</a:t>
            </a:r>
            <a:endParaRPr lang="zh-TW" altLang="en-US" sz="2800" spc="600" dirty="0">
              <a:solidFill>
                <a:srgbClr val="304E4E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230695" y="2423678"/>
            <a:ext cx="4392613" cy="54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分享心得文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364538" y="2423679"/>
            <a:ext cx="3827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與人交流、利他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971925" y="3396445"/>
            <a:ext cx="4651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跑團紀錄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364539" y="3415898"/>
            <a:ext cx="3827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方</a:t>
            </a:r>
            <a:r>
              <a:rPr lang="zh-TW" altLang="en-US" sz="2800" dirty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便</a:t>
            </a:r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回憶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17" name="直線接點 16"/>
          <p:cNvCxnSpPr/>
          <p:nvPr/>
        </p:nvCxnSpPr>
        <p:spPr>
          <a:xfrm>
            <a:off x="4401505" y="3102542"/>
            <a:ext cx="7193865" cy="0"/>
          </a:xfrm>
          <a:prstGeom prst="line">
            <a:avLst/>
          </a:prstGeom>
          <a:ln w="38100">
            <a:solidFill>
              <a:srgbClr val="F9B02D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4401505" y="3997486"/>
            <a:ext cx="7193865" cy="0"/>
          </a:xfrm>
          <a:prstGeom prst="line">
            <a:avLst/>
          </a:prstGeom>
          <a:ln w="38100">
            <a:solidFill>
              <a:srgbClr val="F9B02D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4401505" y="4989707"/>
            <a:ext cx="7193865" cy="0"/>
          </a:xfrm>
          <a:prstGeom prst="line">
            <a:avLst/>
          </a:prstGeom>
          <a:ln w="38100">
            <a:solidFill>
              <a:srgbClr val="F9B02D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4401505" y="5904107"/>
            <a:ext cx="7193865" cy="0"/>
          </a:xfrm>
          <a:prstGeom prst="line">
            <a:avLst/>
          </a:prstGeom>
          <a:ln w="38100">
            <a:solidFill>
              <a:srgbClr val="F9B02D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橢圓 1"/>
          <p:cNvSpPr/>
          <p:nvPr/>
        </p:nvSpPr>
        <p:spPr>
          <a:xfrm>
            <a:off x="2241550" y="3778033"/>
            <a:ext cx="1083059" cy="10830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2386204" y="3934333"/>
            <a:ext cx="793750" cy="793750"/>
          </a:xfrm>
          <a:prstGeom prst="ellipse">
            <a:avLst/>
          </a:prstGeom>
          <a:solidFill>
            <a:srgbClr val="30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348211" y="4123963"/>
            <a:ext cx="938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spc="-150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XP</a:t>
            </a:r>
            <a:endParaRPr lang="zh-TW" altLang="en-US" sz="2400" spc="-150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向上箭號 3"/>
          <p:cNvSpPr/>
          <p:nvPr/>
        </p:nvSpPr>
        <p:spPr>
          <a:xfrm>
            <a:off x="2921000" y="4174945"/>
            <a:ext cx="198936" cy="313429"/>
          </a:xfrm>
          <a:prstGeom prst="upArrow">
            <a:avLst>
              <a:gd name="adj1" fmla="val 50000"/>
              <a:gd name="adj2" fmla="val 67267"/>
            </a:avLst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971925" y="4427577"/>
            <a:ext cx="4651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慾望清單功能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8364539" y="4447030"/>
            <a:ext cx="3827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快速媒合跑團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971925" y="5303066"/>
            <a:ext cx="4651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劇本檢索系統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364539" y="5322519"/>
            <a:ext cx="3827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快速找到自己所愛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564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Add player, add user, join, add, create, new icon - Download on Iconfinder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64" y="2423679"/>
            <a:ext cx="2534860" cy="253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六邊形 13"/>
          <p:cNvSpPr/>
          <p:nvPr/>
        </p:nvSpPr>
        <p:spPr>
          <a:xfrm rot="18000000">
            <a:off x="312030" y="398161"/>
            <a:ext cx="813643" cy="701416"/>
          </a:xfrm>
          <a:prstGeom prst="hexagon">
            <a:avLst>
              <a:gd name="adj" fmla="val 30302"/>
              <a:gd name="vf" fmla="val 115470"/>
            </a:avLst>
          </a:prstGeom>
          <a:solidFill>
            <a:srgbClr val="F9B02D"/>
          </a:solidFill>
          <a:ln w="66675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225985" y="541496"/>
            <a:ext cx="3793487" cy="646331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使用者故事 </a:t>
            </a:r>
            <a:r>
              <a:rPr lang="zh-TW" altLang="en-US" sz="2000" dirty="0" smtClean="0">
                <a:solidFill>
                  <a:srgbClr val="F8E9D6">
                    <a:alpha val="85000"/>
                  </a:srgb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公式</a:t>
            </a:r>
            <a:endParaRPr lang="zh-TW" altLang="en-US" sz="2000" dirty="0">
              <a:solidFill>
                <a:srgbClr val="F8E9D6">
                  <a:alpha val="85000"/>
                </a:srgbClr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225985" y="274838"/>
            <a:ext cx="216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User Story</a:t>
            </a:r>
            <a:endParaRPr lang="zh-TW" altLang="en-US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178292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304F4D"/>
                </a:solidFill>
                <a:latin typeface="Arial Black" panose="020B0A04020102020204" pitchFamily="34" charset="0"/>
              </a:rPr>
              <a:t>8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36900" y="1464357"/>
            <a:ext cx="1238356" cy="523220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身為</a:t>
            </a:r>
            <a:r>
              <a:rPr lang="en-US" altLang="zh-TW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..</a:t>
            </a:r>
            <a:endParaRPr lang="zh-TW" altLang="en-US" sz="2800" dirty="0">
              <a:solidFill>
                <a:srgbClr val="FBB02B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2433665" y="3980676"/>
            <a:ext cx="728635" cy="718323"/>
          </a:xfrm>
          <a:prstGeom prst="ellipse">
            <a:avLst/>
          </a:prstGeom>
          <a:solidFill>
            <a:srgbClr val="30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38" y="3780020"/>
            <a:ext cx="1079086" cy="107908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02" y="4007101"/>
            <a:ext cx="574072" cy="574072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1179192" y="5380887"/>
            <a:ext cx="2033908" cy="523220"/>
          </a:xfrm>
          <a:prstGeom prst="rect">
            <a:avLst/>
          </a:prstGeom>
          <a:solidFill>
            <a:srgbClr val="FBB02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spc="600" dirty="0" smtClean="0">
                <a:solidFill>
                  <a:srgbClr val="304E4E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主持人</a:t>
            </a:r>
            <a:endParaRPr lang="zh-TW" altLang="en-US" sz="2800" spc="600" dirty="0">
              <a:solidFill>
                <a:srgbClr val="304E4E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197291" y="1474229"/>
            <a:ext cx="2455135" cy="523220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我想要做</a:t>
            </a:r>
            <a:r>
              <a:rPr lang="en-US" altLang="zh-TW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.. </a:t>
            </a:r>
            <a:endParaRPr lang="zh-TW" altLang="en-US" sz="2800" dirty="0">
              <a:solidFill>
                <a:srgbClr val="FBB02B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9535827" y="1464357"/>
            <a:ext cx="2455135" cy="523220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讓我可以</a:t>
            </a:r>
            <a:r>
              <a:rPr lang="en-US" altLang="zh-TW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..</a:t>
            </a:r>
            <a:endParaRPr lang="zh-TW" altLang="en-US" sz="2800" dirty="0">
              <a:solidFill>
                <a:srgbClr val="FBB02B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971925" y="2423678"/>
            <a:ext cx="4392613" cy="54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事前</a:t>
            </a:r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提醒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8364538" y="2423679"/>
            <a:ext cx="3827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準時跑團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971925" y="3396445"/>
            <a:ext cx="4651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跑團規定、</a:t>
            </a:r>
            <a:r>
              <a:rPr lang="en-US" altLang="zh-TW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#</a:t>
            </a:r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風格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8364539" y="3415898"/>
            <a:ext cx="3827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媒合適合的玩家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43" name="直線接點 42"/>
          <p:cNvCxnSpPr/>
          <p:nvPr/>
        </p:nvCxnSpPr>
        <p:spPr>
          <a:xfrm>
            <a:off x="4401505" y="3102542"/>
            <a:ext cx="7193865" cy="0"/>
          </a:xfrm>
          <a:prstGeom prst="line">
            <a:avLst/>
          </a:prstGeom>
          <a:ln w="38100">
            <a:solidFill>
              <a:srgbClr val="F9B02D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>
            <a:off x="4401505" y="3997486"/>
            <a:ext cx="7193865" cy="0"/>
          </a:xfrm>
          <a:prstGeom prst="line">
            <a:avLst/>
          </a:prstGeom>
          <a:ln w="38100">
            <a:solidFill>
              <a:srgbClr val="F9B02D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>
            <a:off x="4401505" y="4989707"/>
            <a:ext cx="7193865" cy="0"/>
          </a:xfrm>
          <a:prstGeom prst="line">
            <a:avLst/>
          </a:prstGeom>
          <a:ln w="38100">
            <a:solidFill>
              <a:srgbClr val="F9B02D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4401505" y="5904107"/>
            <a:ext cx="7193865" cy="0"/>
          </a:xfrm>
          <a:prstGeom prst="line">
            <a:avLst/>
          </a:prstGeom>
          <a:ln w="38100">
            <a:solidFill>
              <a:srgbClr val="F9B02D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971925" y="4427577"/>
            <a:ext cx="4651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雙向評價系統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8364539" y="4447030"/>
            <a:ext cx="3827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杜絕習慣差的人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3971925" y="5303066"/>
            <a:ext cx="4651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請假功能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8364539" y="5322519"/>
            <a:ext cx="3827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不被人打擾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971924" y="4427577"/>
            <a:ext cx="4651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rgbClr val="F9B02D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雙向評價系統</a:t>
            </a:r>
            <a:endParaRPr lang="zh-TW" altLang="en-US" sz="2800" dirty="0">
              <a:solidFill>
                <a:srgbClr val="F9B02D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371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Add player, add user, join, add, create, new icon - Download on Iconfinder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64" y="2423679"/>
            <a:ext cx="2534860" cy="253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六邊形 13"/>
          <p:cNvSpPr/>
          <p:nvPr/>
        </p:nvSpPr>
        <p:spPr>
          <a:xfrm rot="18000000">
            <a:off x="312030" y="398161"/>
            <a:ext cx="813643" cy="701416"/>
          </a:xfrm>
          <a:prstGeom prst="hexagon">
            <a:avLst>
              <a:gd name="adj" fmla="val 30302"/>
              <a:gd name="vf" fmla="val 115470"/>
            </a:avLst>
          </a:prstGeom>
          <a:solidFill>
            <a:srgbClr val="F9B02D"/>
          </a:solidFill>
          <a:ln w="66675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225985" y="541496"/>
            <a:ext cx="3793487" cy="646331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使用者故事 </a:t>
            </a:r>
            <a:r>
              <a:rPr lang="zh-TW" altLang="en-US" sz="2000" dirty="0" smtClean="0">
                <a:solidFill>
                  <a:srgbClr val="F8E9D6">
                    <a:alpha val="85000"/>
                  </a:srgb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公式</a:t>
            </a:r>
            <a:endParaRPr lang="zh-TW" altLang="en-US" sz="2000" dirty="0">
              <a:solidFill>
                <a:srgbClr val="F8E9D6">
                  <a:alpha val="85000"/>
                </a:srgbClr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225985" y="274838"/>
            <a:ext cx="216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User Story</a:t>
            </a:r>
            <a:endParaRPr lang="zh-TW" altLang="en-US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178292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304F4D"/>
                </a:solidFill>
                <a:latin typeface="Arial Black" panose="020B0A04020102020204" pitchFamily="34" charset="0"/>
              </a:rPr>
              <a:t>9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36900" y="1464357"/>
            <a:ext cx="1238356" cy="523220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身為</a:t>
            </a:r>
            <a:r>
              <a:rPr lang="en-US" altLang="zh-TW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..</a:t>
            </a:r>
            <a:endParaRPr lang="zh-TW" altLang="en-US" sz="2800" dirty="0">
              <a:solidFill>
                <a:srgbClr val="FBB02B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2433665" y="3980676"/>
            <a:ext cx="728635" cy="718323"/>
          </a:xfrm>
          <a:prstGeom prst="ellipse">
            <a:avLst/>
          </a:prstGeom>
          <a:solidFill>
            <a:srgbClr val="30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38" y="3780020"/>
            <a:ext cx="1079086" cy="1079086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1179192" y="5380887"/>
            <a:ext cx="2033908" cy="523220"/>
          </a:xfrm>
          <a:prstGeom prst="rect">
            <a:avLst/>
          </a:prstGeom>
          <a:solidFill>
            <a:srgbClr val="FBB02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spc="600" dirty="0" smtClean="0">
                <a:solidFill>
                  <a:srgbClr val="304E4E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管理</a:t>
            </a:r>
            <a:r>
              <a:rPr lang="zh-TW" altLang="en-US" sz="2800" spc="600" dirty="0">
                <a:solidFill>
                  <a:srgbClr val="304E4E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員</a:t>
            </a:r>
            <a:endParaRPr lang="zh-TW" altLang="en-US" sz="2800" spc="600" dirty="0">
              <a:solidFill>
                <a:srgbClr val="304E4E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197291" y="1474229"/>
            <a:ext cx="2455135" cy="523220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我想要做</a:t>
            </a:r>
            <a:r>
              <a:rPr lang="en-US" altLang="zh-TW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.. </a:t>
            </a:r>
            <a:endParaRPr lang="zh-TW" altLang="en-US" sz="2800" dirty="0">
              <a:solidFill>
                <a:srgbClr val="FBB02B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9535827" y="1464357"/>
            <a:ext cx="2455135" cy="523220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讓我可以</a:t>
            </a:r>
            <a:r>
              <a:rPr lang="en-US" altLang="zh-TW" sz="2800" dirty="0" smtClean="0">
                <a:solidFill>
                  <a:srgbClr val="FBB02B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..</a:t>
            </a:r>
            <a:endParaRPr lang="zh-TW" altLang="en-US" sz="2800" dirty="0">
              <a:solidFill>
                <a:srgbClr val="FBB02B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971925" y="2729973"/>
            <a:ext cx="4392613" cy="54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BUG</a:t>
            </a:r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回報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8364538" y="2729974"/>
            <a:ext cx="3827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更好優</a:t>
            </a:r>
            <a:r>
              <a:rPr lang="zh-TW" altLang="en-US" sz="2800" dirty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化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971925" y="3702740"/>
            <a:ext cx="4651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檢舉、</a:t>
            </a:r>
            <a:r>
              <a:rPr lang="zh-TW" altLang="en-US" sz="2800" dirty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審核</a:t>
            </a:r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功能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8364539" y="3722193"/>
            <a:ext cx="3827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維護愛與和平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43" name="直線接點 42"/>
          <p:cNvCxnSpPr/>
          <p:nvPr/>
        </p:nvCxnSpPr>
        <p:spPr>
          <a:xfrm>
            <a:off x="4401505" y="3408837"/>
            <a:ext cx="7193865" cy="0"/>
          </a:xfrm>
          <a:prstGeom prst="line">
            <a:avLst/>
          </a:prstGeom>
          <a:ln w="38100">
            <a:solidFill>
              <a:srgbClr val="F9B02D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>
            <a:off x="4401505" y="4303781"/>
            <a:ext cx="7193865" cy="0"/>
          </a:xfrm>
          <a:prstGeom prst="line">
            <a:avLst/>
          </a:prstGeom>
          <a:ln w="38100">
            <a:solidFill>
              <a:srgbClr val="F9B02D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>
            <a:off x="4401505" y="5296002"/>
            <a:ext cx="7193865" cy="0"/>
          </a:xfrm>
          <a:prstGeom prst="line">
            <a:avLst/>
          </a:prstGeom>
          <a:ln w="38100">
            <a:solidFill>
              <a:srgbClr val="F9B02D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971925" y="4733872"/>
            <a:ext cx="4651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GA</a:t>
            </a:r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分析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8364539" y="4753325"/>
            <a:ext cx="3827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賺到</a:t>
            </a:r>
            <a:r>
              <a:rPr lang="en-US" altLang="zh-TW" sz="2800" dirty="0" smtClean="0">
                <a:solidFill>
                  <a:srgbClr val="F9B02D"/>
                </a:solidFill>
                <a:latin typeface="Arial Black" panose="020B0A04020102020204" pitchFamily="34" charset="0"/>
                <a:ea typeface="MS Gothic" panose="020B0609070205080204" pitchFamily="49" charset="-128"/>
              </a:rPr>
              <a:t>$</a:t>
            </a:r>
            <a:r>
              <a:rPr lang="zh-TW" altLang="en-US" sz="28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的可能</a:t>
            </a:r>
            <a:endParaRPr lang="zh-TW" altLang="en-US" sz="28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3" name="直線接點 2"/>
          <p:cNvCxnSpPr/>
          <p:nvPr/>
        </p:nvCxnSpPr>
        <p:spPr>
          <a:xfrm flipH="1">
            <a:off x="2461375" y="3939118"/>
            <a:ext cx="586626" cy="759881"/>
          </a:xfrm>
          <a:prstGeom prst="line">
            <a:avLst/>
          </a:prstGeom>
          <a:ln w="114300">
            <a:solidFill>
              <a:srgbClr val="F9B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2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六邊形 13"/>
          <p:cNvSpPr/>
          <p:nvPr/>
        </p:nvSpPr>
        <p:spPr>
          <a:xfrm rot="18000000">
            <a:off x="312030" y="398161"/>
            <a:ext cx="813643" cy="701416"/>
          </a:xfrm>
          <a:prstGeom prst="hexagon">
            <a:avLst>
              <a:gd name="adj" fmla="val 30302"/>
              <a:gd name="vf" fmla="val 115470"/>
            </a:avLst>
          </a:prstGeom>
          <a:solidFill>
            <a:srgbClr val="F9B02D"/>
          </a:solidFill>
          <a:ln w="66675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225985" y="541496"/>
            <a:ext cx="2898543" cy="646331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主要功能</a:t>
            </a:r>
            <a:endParaRPr lang="zh-TW" altLang="en-US" sz="3600" dirty="0">
              <a:solidFill>
                <a:srgbClr val="F8E9D6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225985" y="274838"/>
            <a:ext cx="216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Main Function</a:t>
            </a:r>
            <a:endParaRPr lang="zh-TW" altLang="en-US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167245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10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六邊形 20"/>
          <p:cNvSpPr/>
          <p:nvPr/>
        </p:nvSpPr>
        <p:spPr>
          <a:xfrm>
            <a:off x="537748" y="2359901"/>
            <a:ext cx="2812743" cy="2424777"/>
          </a:xfrm>
          <a:prstGeom prst="hexagon">
            <a:avLst>
              <a:gd name="adj" fmla="val 30302"/>
              <a:gd name="vf" fmla="val 115470"/>
            </a:avLst>
          </a:prstGeom>
          <a:noFill/>
          <a:ln w="228600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48782" y="2584321"/>
            <a:ext cx="31906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spc="3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劇本</a:t>
            </a:r>
            <a:endParaRPr lang="en-US" altLang="zh-TW" sz="4800" b="1" spc="300" dirty="0" smtClean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>
              <a:lnSpc>
                <a:spcPct val="200000"/>
              </a:lnSpc>
            </a:pPr>
            <a:r>
              <a:rPr lang="zh-TW" altLang="en-US" sz="4800" b="1" spc="3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平台</a:t>
            </a:r>
            <a:endParaRPr lang="zh-TW" altLang="en-US" sz="4800" b="1" spc="3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-605009" y="5217874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BB02B"/>
                </a:solidFill>
                <a:latin typeface="Arial Black" panose="020B0A04020102020204" pitchFamily="34" charset="0"/>
                <a:ea typeface="MS Gothic" panose="020B0609070205080204" pitchFamily="49" charset="-128"/>
              </a:rPr>
              <a:t>GM</a:t>
            </a:r>
            <a:r>
              <a:rPr lang="zh-TW" altLang="en-US" sz="2400" dirty="0">
                <a:solidFill>
                  <a:srgbClr val="FBB02B"/>
                </a:solidFill>
                <a:latin typeface="Arial Black" panose="020B0A04020102020204" pitchFamily="34" charset="0"/>
                <a:ea typeface="MS Gothic" panose="020B0609070205080204" pitchFamily="49" charset="-128"/>
              </a:rPr>
              <a:t>： </a:t>
            </a:r>
            <a:r>
              <a:rPr lang="zh-TW" altLang="en-US" sz="2400" dirty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功能實用，好整理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-854391" y="5827474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FBB02B"/>
                </a:solidFill>
                <a:latin typeface="Arial Black" panose="020B0A04020102020204" pitchFamily="34" charset="0"/>
                <a:ea typeface="MS Gothic" panose="020B0609070205080204" pitchFamily="49" charset="-128"/>
              </a:rPr>
              <a:t>PL</a:t>
            </a:r>
            <a:r>
              <a:rPr lang="zh-TW" altLang="en-US" sz="2400" dirty="0" smtClean="0">
                <a:solidFill>
                  <a:srgbClr val="FBB02B"/>
                </a:solidFill>
                <a:latin typeface="Arial Black" panose="020B0A04020102020204" pitchFamily="34" charset="0"/>
                <a:ea typeface="MS Gothic" panose="020B0609070205080204" pitchFamily="49" charset="-128"/>
              </a:rPr>
              <a:t>： </a:t>
            </a:r>
            <a:r>
              <a:rPr lang="zh-TW" altLang="en-US" sz="24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好查找，收藏</a:t>
            </a:r>
            <a:endParaRPr lang="zh-TW" altLang="en-US" sz="24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六邊形 10"/>
          <p:cNvSpPr/>
          <p:nvPr/>
        </p:nvSpPr>
        <p:spPr>
          <a:xfrm>
            <a:off x="4777239" y="2359901"/>
            <a:ext cx="2812743" cy="2424777"/>
          </a:xfrm>
          <a:prstGeom prst="hexagon">
            <a:avLst>
              <a:gd name="adj" fmla="val 30302"/>
              <a:gd name="vf" fmla="val 115470"/>
            </a:avLst>
          </a:prstGeom>
          <a:noFill/>
          <a:ln w="228600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588273" y="2584321"/>
            <a:ext cx="31906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spc="3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媒合</a:t>
            </a:r>
            <a:endParaRPr lang="en-US" altLang="zh-TW" sz="4800" b="1" spc="300" dirty="0" smtClean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>
              <a:lnSpc>
                <a:spcPct val="200000"/>
              </a:lnSpc>
            </a:pPr>
            <a:r>
              <a:rPr lang="zh-TW" altLang="en-US" sz="4800" b="1" spc="3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平台</a:t>
            </a:r>
            <a:endParaRPr lang="zh-TW" altLang="en-US" sz="4800" b="1" spc="3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506685" y="5228686"/>
            <a:ext cx="3435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9B02D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找好人</a:t>
            </a:r>
            <a:r>
              <a:rPr lang="zh-TW" altLang="en-US" sz="2400" dirty="0" smtClean="0">
                <a:solidFill>
                  <a:srgbClr val="F9B02D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：</a:t>
            </a:r>
            <a:r>
              <a:rPr lang="zh-TW" altLang="en-US" sz="24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快速湊齊玩家</a:t>
            </a:r>
            <a:endParaRPr lang="zh-TW" altLang="en-US" sz="24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8" name="六邊形 17"/>
          <p:cNvSpPr/>
          <p:nvPr/>
        </p:nvSpPr>
        <p:spPr>
          <a:xfrm>
            <a:off x="8859712" y="2359901"/>
            <a:ext cx="2812743" cy="2424777"/>
          </a:xfrm>
          <a:prstGeom prst="hexagon">
            <a:avLst>
              <a:gd name="adj" fmla="val 30302"/>
              <a:gd name="vf" fmla="val 115470"/>
            </a:avLst>
          </a:prstGeom>
          <a:noFill/>
          <a:ln w="228600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70746" y="2584321"/>
            <a:ext cx="3190673" cy="204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spc="3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分享</a:t>
            </a:r>
            <a:endParaRPr lang="en-US" altLang="zh-TW" sz="4800" b="1" spc="300" dirty="0" smtClean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>
              <a:lnSpc>
                <a:spcPct val="200000"/>
              </a:lnSpc>
            </a:pPr>
            <a:r>
              <a:rPr lang="zh-TW" altLang="en-US" sz="4800" b="1" spc="300" dirty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平台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4506685" y="6058306"/>
            <a:ext cx="3435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F9B02D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找對人：</a:t>
            </a:r>
            <a:r>
              <a:rPr lang="zh-TW" altLang="en-US" sz="24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識別理想隊友</a:t>
            </a:r>
            <a:endParaRPr lang="zh-TW" altLang="en-US" sz="24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5831840" y="5959553"/>
            <a:ext cx="64008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8859712" y="5607096"/>
            <a:ext cx="3435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玩家</a:t>
            </a:r>
            <a:r>
              <a:rPr lang="zh-TW" altLang="en-US" sz="24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玩得更好、更精</a:t>
            </a:r>
            <a:endParaRPr lang="zh-TW" altLang="en-US" sz="24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412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3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六邊形 13"/>
          <p:cNvSpPr/>
          <p:nvPr/>
        </p:nvSpPr>
        <p:spPr>
          <a:xfrm rot="18000000">
            <a:off x="312030" y="398161"/>
            <a:ext cx="813643" cy="701416"/>
          </a:xfrm>
          <a:prstGeom prst="hexagon">
            <a:avLst>
              <a:gd name="adj" fmla="val 30302"/>
              <a:gd name="vf" fmla="val 115470"/>
            </a:avLst>
          </a:prstGeom>
          <a:solidFill>
            <a:srgbClr val="F9B02D"/>
          </a:solidFill>
          <a:ln w="66675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225985" y="425703"/>
            <a:ext cx="2025215" cy="646331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整合平台</a:t>
            </a:r>
            <a:endParaRPr lang="zh-TW" altLang="en-US" sz="3600" dirty="0">
              <a:solidFill>
                <a:srgbClr val="F8E9D6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6060659" y="1516332"/>
            <a:ext cx="5399729" cy="3918450"/>
            <a:chOff x="6060659" y="1516332"/>
            <a:chExt cx="5399729" cy="391845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75"/>
            <a:stretch/>
          </p:blipFill>
          <p:spPr>
            <a:xfrm>
              <a:off x="6060659" y="1516332"/>
              <a:ext cx="5399729" cy="3918450"/>
            </a:xfrm>
            <a:prstGeom prst="rect">
              <a:avLst/>
            </a:prstGeom>
          </p:spPr>
        </p:pic>
        <p:grpSp>
          <p:nvGrpSpPr>
            <p:cNvPr id="7" name="群組 6"/>
            <p:cNvGrpSpPr/>
            <p:nvPr/>
          </p:nvGrpSpPr>
          <p:grpSpPr>
            <a:xfrm>
              <a:off x="6172264" y="4574443"/>
              <a:ext cx="5115560" cy="646331"/>
              <a:chOff x="4691069" y="5118100"/>
              <a:chExt cx="5115560" cy="646331"/>
            </a:xfrm>
          </p:grpSpPr>
          <p:sp>
            <p:nvSpPr>
              <p:cNvPr id="6" name="文字方塊 5"/>
              <p:cNvSpPr txBox="1"/>
              <p:nvPr/>
            </p:nvSpPr>
            <p:spPr>
              <a:xfrm>
                <a:off x="4752029" y="5118100"/>
                <a:ext cx="5054600" cy="646331"/>
              </a:xfrm>
              <a:prstGeom prst="rect">
                <a:avLst/>
              </a:prstGeom>
              <a:solidFill>
                <a:srgbClr val="304E4E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3600" b="1" spc="300" dirty="0" smtClean="0">
                    <a:solidFill>
                      <a:schemeClr val="tx1">
                        <a:lumMod val="85000"/>
                        <a:lumOff val="15000"/>
                        <a:alpha val="56000"/>
                      </a:schemeClr>
                    </a:solidFill>
                    <a:latin typeface="MS UI Gothic" panose="020B0600070205080204" pitchFamily="34" charset="-128"/>
                    <a:ea typeface="MS UI Gothic" panose="020B0600070205080204" pitchFamily="34" charset="-128"/>
                  </a:rPr>
                  <a:t>邁欽深淵小酒館</a:t>
                </a:r>
                <a:endParaRPr lang="zh-TW" altLang="en-US" sz="3600" b="1" spc="300" dirty="0"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  <a:latin typeface="MS UI Gothic" panose="020B0600070205080204" pitchFamily="34" charset="-128"/>
                  <a:ea typeface="MS UI Gothic" panose="020B0600070205080204" pitchFamily="34" charset="-128"/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4691069" y="5118100"/>
                <a:ext cx="5054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3600" b="1" spc="300" dirty="0" smtClean="0">
                    <a:solidFill>
                      <a:srgbClr val="F9B02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S UI Gothic" panose="020B0600070205080204" pitchFamily="34" charset="-128"/>
                    <a:ea typeface="MS UI Gothic" panose="020B0600070205080204" pitchFamily="34" charset="-128"/>
                  </a:rPr>
                  <a:t>邁欽深淵</a:t>
                </a:r>
                <a:r>
                  <a:rPr lang="zh-TW" altLang="en-US" sz="3600" b="1" spc="300" dirty="0">
                    <a:solidFill>
                      <a:srgbClr val="F9B02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S UI Gothic" panose="020B0600070205080204" pitchFamily="34" charset="-128"/>
                    <a:ea typeface="MS UI Gothic" panose="020B0600070205080204" pitchFamily="34" charset="-128"/>
                  </a:rPr>
                  <a:t>小</a:t>
                </a:r>
                <a:r>
                  <a:rPr lang="zh-TW" altLang="en-US" sz="3600" b="1" spc="300" dirty="0" smtClean="0">
                    <a:solidFill>
                      <a:srgbClr val="F9B02D"/>
                    </a:solidFill>
                    <a:latin typeface="MS UI Gothic" panose="020B0600070205080204" pitchFamily="34" charset="-128"/>
                    <a:ea typeface="MS UI Gothic" panose="020B0600070205080204" pitchFamily="34" charset="-128"/>
                  </a:rPr>
                  <a:t>酒館</a:t>
                </a:r>
                <a:endParaRPr lang="zh-TW" altLang="en-US" sz="3600" b="1" spc="300" dirty="0">
                  <a:solidFill>
                    <a:srgbClr val="F9B02D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</a:endParaRPr>
              </a:p>
            </p:txBody>
          </p:sp>
        </p:grp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985" y="910828"/>
            <a:ext cx="5877797" cy="5725551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162250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11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20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邊形 3"/>
          <p:cNvSpPr/>
          <p:nvPr/>
        </p:nvSpPr>
        <p:spPr>
          <a:xfrm rot="16200000">
            <a:off x="-1844168" y="1839201"/>
            <a:ext cx="3688336" cy="3179598"/>
          </a:xfrm>
          <a:prstGeom prst="hexagon">
            <a:avLst>
              <a:gd name="adj" fmla="val 30302"/>
              <a:gd name="vf" fmla="val 115470"/>
            </a:avLst>
          </a:prstGeom>
          <a:noFill/>
          <a:ln w="228600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525396" y="3032923"/>
            <a:ext cx="8014268" cy="1569660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9600" spc="3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網站架構</a:t>
            </a:r>
            <a:endParaRPr lang="zh-TW" altLang="en-US" sz="9600" spc="300" dirty="0">
              <a:solidFill>
                <a:srgbClr val="F8E9D6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37691" y="2410473"/>
            <a:ext cx="5094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How</a:t>
            </a:r>
            <a:endParaRPr lang="zh-TW" altLang="en-US" sz="4800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76463" y="2791326"/>
            <a:ext cx="1138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rgbClr val="F9B02D"/>
                </a:solidFill>
                <a:latin typeface="Arial Black" panose="020B0A04020102020204" pitchFamily="34" charset="0"/>
              </a:rPr>
              <a:t>2</a:t>
            </a:r>
            <a:endParaRPr lang="zh-TW" altLang="en-US" sz="8800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1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62250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12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36" r="45845" b="65355"/>
          <a:stretch/>
        </p:blipFill>
        <p:spPr>
          <a:xfrm>
            <a:off x="-409535" y="362584"/>
            <a:ext cx="10408668" cy="56070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106" y="-1977767"/>
            <a:ext cx="8509645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1" t="35576" r="41098" b="60917"/>
          <a:stretch/>
        </p:blipFill>
        <p:spPr>
          <a:xfrm>
            <a:off x="8862073" y="5969672"/>
            <a:ext cx="1820577" cy="469852"/>
          </a:xfrm>
          <a:prstGeom prst="flowChartAlternateProcess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0" y="-72135"/>
            <a:ext cx="2679030" cy="1015663"/>
          </a:xfrm>
          <a:prstGeom prst="rect">
            <a:avLst/>
          </a:prstGeom>
          <a:solidFill>
            <a:srgbClr val="304E4E">
              <a:alpha val="91000"/>
            </a:srgbClr>
          </a:solidFill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spc="3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前台架構</a:t>
            </a:r>
            <a:endParaRPr lang="zh-TW" altLang="en-US" sz="40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531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661579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13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12" r="45414" b="24205"/>
          <a:stretch/>
        </p:blipFill>
        <p:spPr>
          <a:xfrm>
            <a:off x="825789" y="736600"/>
            <a:ext cx="10491507" cy="6121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106" y="-1977767"/>
            <a:ext cx="8509645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1" t="35576" r="41098" b="60917"/>
          <a:stretch/>
        </p:blipFill>
        <p:spPr>
          <a:xfrm>
            <a:off x="9827274" y="736600"/>
            <a:ext cx="1955652" cy="570200"/>
          </a:xfrm>
          <a:prstGeom prst="flowChartAlternateProcess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0" y="-72135"/>
            <a:ext cx="2679030" cy="1015663"/>
          </a:xfrm>
          <a:prstGeom prst="rect">
            <a:avLst/>
          </a:prstGeom>
          <a:solidFill>
            <a:srgbClr val="304E4E">
              <a:alpha val="91000"/>
            </a:srgbClr>
          </a:solidFill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spc="3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前台架構</a:t>
            </a:r>
            <a:endParaRPr lang="zh-TW" altLang="en-US" sz="40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029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62250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14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106" y="-1977767"/>
            <a:ext cx="8509645" cy="6858000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203200" y="-770972"/>
            <a:ext cx="10756546" cy="6921500"/>
            <a:chOff x="635000" y="-63500"/>
            <a:chExt cx="10756546" cy="69215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875" r="45414" b="685"/>
            <a:stretch/>
          </p:blipFill>
          <p:spPr>
            <a:xfrm>
              <a:off x="900039" y="1651000"/>
              <a:ext cx="10491507" cy="5207000"/>
            </a:xfrm>
            <a:prstGeom prst="rect">
              <a:avLst/>
            </a:prstGeom>
          </p:spPr>
        </p:pic>
        <p:sp useBgFill="1">
          <p:nvSpPr>
            <p:cNvPr id="4" name="矩形 3"/>
            <p:cNvSpPr/>
            <p:nvPr/>
          </p:nvSpPr>
          <p:spPr>
            <a:xfrm>
              <a:off x="635000" y="1143000"/>
              <a:ext cx="8140700" cy="21971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 useBgFill="1">
          <p:nvSpPr>
            <p:cNvPr id="10" name="矩形 9"/>
            <p:cNvSpPr/>
            <p:nvPr/>
          </p:nvSpPr>
          <p:spPr>
            <a:xfrm>
              <a:off x="762000" y="-63500"/>
              <a:ext cx="8140700" cy="21971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0" y="-72135"/>
            <a:ext cx="2679030" cy="1015663"/>
          </a:xfrm>
          <a:prstGeom prst="rect">
            <a:avLst/>
          </a:prstGeom>
          <a:solidFill>
            <a:srgbClr val="304E4E">
              <a:alpha val="91000"/>
            </a:srgbClr>
          </a:solidFill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spc="3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前台架構</a:t>
            </a:r>
            <a:endParaRPr lang="zh-TW" altLang="en-US" sz="40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1" t="35576" r="41098" b="60917"/>
          <a:stretch/>
        </p:blipFill>
        <p:spPr>
          <a:xfrm>
            <a:off x="9363875" y="346628"/>
            <a:ext cx="2047227" cy="596900"/>
          </a:xfrm>
          <a:prstGeom prst="flowChartAlternateProcess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4198530" y="3746853"/>
            <a:ext cx="1538759" cy="600275"/>
          </a:xfrm>
          <a:prstGeom prst="ellipse">
            <a:avLst/>
          </a:prstGeom>
          <a:noFill/>
          <a:ln w="63500">
            <a:solidFill>
              <a:srgbClr val="F9B0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55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邊形 3"/>
          <p:cNvSpPr/>
          <p:nvPr/>
        </p:nvSpPr>
        <p:spPr>
          <a:xfrm rot="16200000">
            <a:off x="896888" y="1839201"/>
            <a:ext cx="2895603" cy="3179598"/>
          </a:xfrm>
          <a:prstGeom prst="hexagon">
            <a:avLst>
              <a:gd name="adj" fmla="val 30302"/>
              <a:gd name="vf" fmla="val 115470"/>
            </a:avLst>
          </a:prstGeom>
          <a:noFill/>
          <a:ln w="228600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30119" y="3115102"/>
            <a:ext cx="2912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Content</a:t>
            </a:r>
            <a:endParaRPr lang="zh-TW" altLang="en-US" sz="4800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690034" y="631630"/>
            <a:ext cx="113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0.</a:t>
            </a:r>
            <a:endParaRPr lang="zh-TW" altLang="en-US" sz="5400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707371" y="739352"/>
            <a:ext cx="471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TRPG </a:t>
            </a:r>
            <a:r>
              <a:rPr lang="zh-TW" altLang="en-US" sz="3600" spc="300" dirty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背景介紹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5690034" y="1805695"/>
            <a:ext cx="113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F9B02D"/>
                </a:solidFill>
                <a:latin typeface="Arial Black" panose="020B0A04020102020204" pitchFamily="34" charset="0"/>
              </a:rPr>
              <a:t>1</a:t>
            </a:r>
            <a:r>
              <a:rPr lang="en-US" altLang="zh-TW" sz="5400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.</a:t>
            </a:r>
            <a:endParaRPr lang="zh-TW" altLang="en-US" sz="5400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707371" y="1913417"/>
            <a:ext cx="471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spc="300" dirty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起源 </a:t>
            </a:r>
            <a:r>
              <a:rPr lang="en-US" altLang="zh-TW" sz="3600" spc="300" dirty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&amp;</a:t>
            </a:r>
            <a:r>
              <a:rPr lang="zh-TW" altLang="en-US" sz="3600" spc="300" dirty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發想</a:t>
            </a:r>
            <a:endParaRPr lang="zh-TW" altLang="en-US" sz="3600" spc="300" dirty="0">
              <a:solidFill>
                <a:srgbClr val="F8E9D6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743759" y="3018598"/>
            <a:ext cx="113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2.</a:t>
            </a:r>
            <a:endParaRPr lang="zh-TW" altLang="en-US" sz="5400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761096" y="3126320"/>
            <a:ext cx="471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spc="300" dirty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網站架構</a:t>
            </a:r>
            <a:endParaRPr lang="zh-TW" altLang="en-US" sz="3600" spc="300" dirty="0">
              <a:solidFill>
                <a:srgbClr val="F8E9D6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743759" y="4231501"/>
            <a:ext cx="113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F9B02D"/>
                </a:solidFill>
                <a:latin typeface="Arial Black" panose="020B0A04020102020204" pitchFamily="34" charset="0"/>
              </a:rPr>
              <a:t>3</a:t>
            </a:r>
            <a:r>
              <a:rPr lang="en-US" altLang="zh-TW" sz="5400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.</a:t>
            </a:r>
            <a:endParaRPr lang="zh-TW" altLang="en-US" sz="5400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761096" y="4339223"/>
            <a:ext cx="471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err="1" smtClean="0">
                <a:solidFill>
                  <a:srgbClr val="F9B02D"/>
                </a:solidFill>
                <a:latin typeface="Arial Black" panose="020B0A04020102020204" pitchFamily="34" charset="0"/>
              </a:rPr>
              <a:t>Figma</a:t>
            </a:r>
            <a:r>
              <a:rPr lang="en-US" altLang="zh-TW" sz="3600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 </a:t>
            </a:r>
            <a:r>
              <a:rPr lang="zh-TW" altLang="en-US" sz="3600" spc="3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網頁</a:t>
            </a:r>
            <a:r>
              <a:rPr lang="zh-TW" altLang="en-US" sz="3600" spc="300" dirty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規劃</a:t>
            </a:r>
            <a:endParaRPr lang="zh-TW" altLang="en-US" sz="3600" spc="300" dirty="0">
              <a:solidFill>
                <a:srgbClr val="F8E9D6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743759" y="5405566"/>
            <a:ext cx="113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4.</a:t>
            </a:r>
            <a:endParaRPr lang="zh-TW" altLang="en-US" sz="5400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761096" y="5513288"/>
            <a:ext cx="471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spc="300" dirty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視覺識別</a:t>
            </a:r>
            <a:endParaRPr lang="zh-TW" altLang="en-US" sz="3600" spc="300" dirty="0">
              <a:solidFill>
                <a:srgbClr val="F8E9D6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420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692949" y="6396335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15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106" y="-1977767"/>
            <a:ext cx="8509645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4" t="6659" r="-475" b="44725"/>
          <a:stretch/>
        </p:blipFill>
        <p:spPr>
          <a:xfrm>
            <a:off x="2783933" y="-72135"/>
            <a:ext cx="8998992" cy="735019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0" y="-72135"/>
            <a:ext cx="2679030" cy="1015663"/>
          </a:xfrm>
          <a:prstGeom prst="rect">
            <a:avLst/>
          </a:prstGeom>
          <a:solidFill>
            <a:srgbClr val="304E4E">
              <a:alpha val="91000"/>
            </a:srgbClr>
          </a:solidFill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spc="3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zh-TW" altLang="en-US" sz="4000" spc="300" dirty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後</a:t>
            </a: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台架構</a:t>
            </a:r>
            <a:endParaRPr lang="zh-TW" altLang="en-US" sz="40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1" t="35576" r="41098" b="60917"/>
          <a:stretch/>
        </p:blipFill>
        <p:spPr>
          <a:xfrm>
            <a:off x="1760319" y="4287139"/>
            <a:ext cx="2047227" cy="546653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320571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62250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16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06" y="43189"/>
            <a:ext cx="8509645" cy="6858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0" y="-72135"/>
            <a:ext cx="2679030" cy="1015663"/>
          </a:xfrm>
          <a:prstGeom prst="rect">
            <a:avLst/>
          </a:prstGeom>
          <a:solidFill>
            <a:srgbClr val="304E4E">
              <a:alpha val="91000"/>
            </a:srgbClr>
          </a:solidFill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spc="3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完整架構</a:t>
            </a:r>
            <a:endParaRPr lang="zh-TW" altLang="en-US" sz="40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423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邊形 3"/>
          <p:cNvSpPr/>
          <p:nvPr/>
        </p:nvSpPr>
        <p:spPr>
          <a:xfrm rot="16200000">
            <a:off x="-1844168" y="1839201"/>
            <a:ext cx="3688336" cy="3179598"/>
          </a:xfrm>
          <a:prstGeom prst="hexagon">
            <a:avLst>
              <a:gd name="adj" fmla="val 30302"/>
              <a:gd name="vf" fmla="val 115470"/>
            </a:avLst>
          </a:prstGeom>
          <a:noFill/>
          <a:ln w="228600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525396" y="3032923"/>
            <a:ext cx="8014268" cy="1569660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9600" spc="3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網頁規劃</a:t>
            </a:r>
            <a:endParaRPr lang="zh-TW" altLang="en-US" sz="9600" spc="300" dirty="0">
              <a:solidFill>
                <a:srgbClr val="F8E9D6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37691" y="2410473"/>
            <a:ext cx="5094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How</a:t>
            </a:r>
            <a:endParaRPr lang="zh-TW" altLang="en-US" sz="4800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76463" y="2791326"/>
            <a:ext cx="1138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rgbClr val="F9B02D"/>
                </a:solidFill>
                <a:latin typeface="Arial Black" panose="020B0A04020102020204" pitchFamily="34" charset="0"/>
              </a:rPr>
              <a:t>3</a:t>
            </a:r>
            <a:endParaRPr lang="zh-TW" altLang="en-US" sz="8800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56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19212" y="3069322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spc="600" dirty="0" smtClean="0">
                <a:solidFill>
                  <a:schemeClr val="bg1"/>
                </a:solidFill>
                <a:latin typeface="華康新特明體" panose="02020909000000000000" pitchFamily="49" charset="-120"/>
                <a:ea typeface="華康新特明體" panose="02020909000000000000" pitchFamily="49" charset="-120"/>
              </a:rPr>
              <a:t>今天   又是一如往常的一天 </a:t>
            </a:r>
            <a:r>
              <a:rPr lang="en-US" altLang="zh-TW" sz="3600" spc="600" dirty="0" smtClean="0">
                <a:solidFill>
                  <a:schemeClr val="bg1"/>
                </a:solidFill>
                <a:latin typeface="華康新特明體" panose="02020909000000000000" pitchFamily="49" charset="-120"/>
                <a:ea typeface="華康新特明體" panose="02020909000000000000" pitchFamily="49" charset="-120"/>
              </a:rPr>
              <a:t>……</a:t>
            </a:r>
            <a:r>
              <a:rPr lang="zh-TW" altLang="en-US" sz="3600" spc="600" dirty="0" smtClean="0">
                <a:solidFill>
                  <a:schemeClr val="bg1"/>
                </a:solidFill>
                <a:latin typeface="華康新特明體" panose="02020909000000000000" pitchFamily="49" charset="-120"/>
                <a:ea typeface="華康新特明體" panose="02020909000000000000" pitchFamily="49" charset="-120"/>
              </a:rPr>
              <a:t> 嗎？</a:t>
            </a:r>
            <a:endParaRPr lang="zh-TW" altLang="en-US" sz="3600" spc="600" dirty="0">
              <a:solidFill>
                <a:schemeClr val="bg1"/>
              </a:solidFill>
              <a:latin typeface="華康新特明體" panose="02020909000000000000" pitchFamily="49" charset="-120"/>
              <a:ea typeface="華康新特明體" panose="02020909000000000000" pitchFamily="49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0" y="0"/>
            <a:ext cx="12579926" cy="6858000"/>
            <a:chOff x="-415636" y="0"/>
            <a:chExt cx="12579926" cy="6858000"/>
          </a:xfrm>
        </p:grpSpPr>
        <p:cxnSp>
          <p:nvCxnSpPr>
            <p:cNvPr id="16" name="直線接點 15"/>
            <p:cNvCxnSpPr/>
            <p:nvPr/>
          </p:nvCxnSpPr>
          <p:spPr>
            <a:xfrm flipV="1">
              <a:off x="-415636" y="4835236"/>
              <a:ext cx="3962400" cy="202276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>
              <a:off x="3546763" y="4835236"/>
              <a:ext cx="861752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3546764" y="0"/>
              <a:ext cx="0" cy="4835236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字方塊 13"/>
          <p:cNvSpPr txBox="1"/>
          <p:nvPr/>
        </p:nvSpPr>
        <p:spPr>
          <a:xfrm>
            <a:off x="6534112" y="906646"/>
            <a:ext cx="5242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新特明體" panose="02020909000000000000" pitchFamily="49" charset="-120"/>
                <a:ea typeface="華康新特明體" panose="02020909000000000000" pitchFamily="49" charset="-120"/>
              </a:rPr>
              <a:t>你醒來，發現自己在沒有門窗的房間，</a:t>
            </a:r>
            <a:endParaRPr lang="en-US" altLang="zh-TW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華康新特明體" panose="02020909000000000000" pitchFamily="49" charset="-120"/>
              <a:ea typeface="華康新特明體" panose="02020909000000000000" pitchFamily="49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新特明體" panose="02020909000000000000" pitchFamily="49" charset="-120"/>
                <a:ea typeface="華康新特明體" panose="02020909000000000000" pitchFamily="49" charset="-120"/>
              </a:rPr>
              <a:t>請問</a:t>
            </a:r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華康新特明體" panose="02020909000000000000" pitchFamily="49" charset="-120"/>
                <a:ea typeface="華康新特明體" panose="02020909000000000000" pitchFamily="49" charset="-120"/>
              </a:rPr>
              <a:t> </a:t>
            </a:r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新特明體" panose="02020909000000000000" pitchFamily="49" charset="-120"/>
                <a:ea typeface="華康新特明體" panose="02020909000000000000" pitchFamily="49" charset="-120"/>
              </a:rPr>
              <a:t>你</a:t>
            </a:r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華康新特明體" panose="02020909000000000000" pitchFamily="49" charset="-120"/>
                <a:ea typeface="華康新特明體" panose="02020909000000000000" pitchFamily="49" charset="-120"/>
              </a:rPr>
              <a:t> </a:t>
            </a:r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華康新特明體" panose="02020909000000000000" pitchFamily="49" charset="-120"/>
                <a:ea typeface="華康新特明體" panose="02020909000000000000" pitchFamily="49" charset="-120"/>
              </a:rPr>
              <a:t>想要怎麼做</a:t>
            </a:r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華康新特明體" panose="02020909000000000000" pitchFamily="49" charset="-120"/>
                <a:ea typeface="華康新特明體" panose="02020909000000000000" pitchFamily="49" charset="-120"/>
              </a:rPr>
              <a:t>？</a:t>
            </a:r>
          </a:p>
        </p:txBody>
      </p:sp>
      <p:pic>
        <p:nvPicPr>
          <p:cNvPr id="25" name="Picture 2" descr="Table, large | vipp.c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89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409" y="2051897"/>
            <a:ext cx="5566678" cy="55666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New Book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72" y="3887306"/>
            <a:ext cx="663203" cy="37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New Boo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582" y="3887306"/>
            <a:ext cx="663203" cy="37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73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E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62250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17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862" y="596139"/>
            <a:ext cx="7858125" cy="5665722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8" name="文字方塊 7"/>
          <p:cNvSpPr txBox="1"/>
          <p:nvPr/>
        </p:nvSpPr>
        <p:spPr>
          <a:xfrm>
            <a:off x="487025" y="183428"/>
            <a:ext cx="2742558" cy="871392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US" altLang="zh-TW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-</a:t>
            </a: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首頁</a:t>
            </a:r>
            <a:r>
              <a:rPr lang="en-US" altLang="zh-TW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-</a:t>
            </a:r>
            <a:endParaRPr lang="zh-TW" altLang="en-US" sz="40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772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E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62250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18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87025" y="111294"/>
            <a:ext cx="2742558" cy="1015663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US" altLang="zh-TW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-</a:t>
            </a: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主選單</a:t>
            </a:r>
            <a:r>
              <a:rPr lang="en-US" altLang="zh-TW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-</a:t>
            </a:r>
            <a:endParaRPr lang="zh-TW" altLang="en-US" sz="40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862" y="619125"/>
            <a:ext cx="7858125" cy="5619750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78648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E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62250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19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862" y="596139"/>
            <a:ext cx="7858125" cy="566572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87025" y="183428"/>
            <a:ext cx="2742558" cy="871392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US" altLang="zh-TW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-</a:t>
            </a: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首頁</a:t>
            </a:r>
            <a:r>
              <a:rPr lang="en-US" altLang="zh-TW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-</a:t>
            </a:r>
            <a:endParaRPr lang="zh-TW" altLang="en-US" sz="40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39034" y="1346651"/>
            <a:ext cx="2039490" cy="738664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團隊招募</a:t>
            </a:r>
            <a:endParaRPr lang="zh-TW" altLang="en-US" sz="28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39034" y="2124863"/>
            <a:ext cx="2039490" cy="738664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新進劇本</a:t>
            </a:r>
            <a:endParaRPr lang="zh-TW" altLang="en-US" sz="28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39034" y="2863527"/>
            <a:ext cx="2039490" cy="637675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spc="300" dirty="0" smtClean="0">
                <a:solidFill>
                  <a:schemeClr val="bg1">
                    <a:lumMod val="5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熱門文章</a:t>
            </a:r>
            <a:endParaRPr lang="zh-TW" altLang="en-US" sz="2800" spc="300" dirty="0">
              <a:solidFill>
                <a:schemeClr val="bg1">
                  <a:lumMod val="50000"/>
                </a:schemeClr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862" y="623887"/>
            <a:ext cx="7886700" cy="5610225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4" name="六邊形 13"/>
          <p:cNvSpPr/>
          <p:nvPr/>
        </p:nvSpPr>
        <p:spPr>
          <a:xfrm rot="18000000">
            <a:off x="423918" y="1672985"/>
            <a:ext cx="191508" cy="165093"/>
          </a:xfrm>
          <a:prstGeom prst="hexagon">
            <a:avLst>
              <a:gd name="adj" fmla="val 30302"/>
              <a:gd name="vf" fmla="val 115470"/>
            </a:avLst>
          </a:prstGeom>
          <a:solidFill>
            <a:srgbClr val="F9B02D"/>
          </a:solidFill>
          <a:ln w="66675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15" name="六邊形 14"/>
          <p:cNvSpPr/>
          <p:nvPr/>
        </p:nvSpPr>
        <p:spPr>
          <a:xfrm rot="18000000">
            <a:off x="2618478" y="1672985"/>
            <a:ext cx="191508" cy="165093"/>
          </a:xfrm>
          <a:prstGeom prst="hexagon">
            <a:avLst>
              <a:gd name="adj" fmla="val 30302"/>
              <a:gd name="vf" fmla="val 115470"/>
            </a:avLst>
          </a:prstGeom>
          <a:solidFill>
            <a:srgbClr val="F9B02D"/>
          </a:solidFill>
          <a:ln w="66675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06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E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62250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20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862" y="596139"/>
            <a:ext cx="7858125" cy="566572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87025" y="111293"/>
            <a:ext cx="2742558" cy="1015663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US" altLang="zh-TW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-</a:t>
            </a:r>
            <a:r>
              <a:rPr lang="zh-TW" altLang="en-US" sz="4000" spc="300" dirty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登入</a:t>
            </a: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頁</a:t>
            </a:r>
            <a:r>
              <a:rPr lang="en-US" altLang="zh-TW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-</a:t>
            </a:r>
            <a:endParaRPr lang="zh-TW" altLang="en-US" sz="40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862" y="642937"/>
            <a:ext cx="7858125" cy="5572125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639034" y="1346651"/>
            <a:ext cx="2039490" cy="738664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團隊招募</a:t>
            </a:r>
            <a:endParaRPr lang="zh-TW" altLang="en-US" sz="28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39034" y="2124863"/>
            <a:ext cx="2039490" cy="738664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新進劇本</a:t>
            </a:r>
            <a:endParaRPr lang="zh-TW" altLang="en-US" sz="28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39034" y="2863527"/>
            <a:ext cx="2039490" cy="637675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800" spc="300" dirty="0" smtClean="0">
                <a:solidFill>
                  <a:schemeClr val="bg1">
                    <a:lumMod val="5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熱門文章</a:t>
            </a:r>
            <a:endParaRPr lang="zh-TW" altLang="en-US" sz="2800" spc="300" dirty="0">
              <a:solidFill>
                <a:schemeClr val="bg1">
                  <a:lumMod val="50000"/>
                </a:schemeClr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3" name="六邊形 12"/>
          <p:cNvSpPr/>
          <p:nvPr/>
        </p:nvSpPr>
        <p:spPr>
          <a:xfrm rot="18000000">
            <a:off x="423917" y="2428958"/>
            <a:ext cx="191508" cy="165093"/>
          </a:xfrm>
          <a:prstGeom prst="hexagon">
            <a:avLst>
              <a:gd name="adj" fmla="val 30302"/>
              <a:gd name="vf" fmla="val 115470"/>
            </a:avLst>
          </a:prstGeom>
          <a:solidFill>
            <a:srgbClr val="F9B02D"/>
          </a:solidFill>
          <a:ln w="66675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14" name="六邊形 13"/>
          <p:cNvSpPr/>
          <p:nvPr/>
        </p:nvSpPr>
        <p:spPr>
          <a:xfrm rot="18000000">
            <a:off x="2618477" y="2428958"/>
            <a:ext cx="191508" cy="165093"/>
          </a:xfrm>
          <a:prstGeom prst="hexagon">
            <a:avLst>
              <a:gd name="adj" fmla="val 30302"/>
              <a:gd name="vf" fmla="val 115470"/>
            </a:avLst>
          </a:prstGeom>
          <a:solidFill>
            <a:srgbClr val="F9B02D"/>
          </a:solidFill>
          <a:ln w="66675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9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E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62250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21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862" y="596139"/>
            <a:ext cx="7858125" cy="566572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87025" y="111293"/>
            <a:ext cx="2742558" cy="1015663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US" altLang="zh-TW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-</a:t>
            </a:r>
            <a:r>
              <a:rPr lang="zh-TW" altLang="en-US" sz="4000" spc="300" dirty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登入</a:t>
            </a: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頁</a:t>
            </a:r>
            <a:r>
              <a:rPr lang="en-US" altLang="zh-TW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-</a:t>
            </a:r>
            <a:endParaRPr lang="zh-TW" altLang="en-US" sz="40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862" y="545339"/>
            <a:ext cx="7867650" cy="5600700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67730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E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62250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22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862" y="596139"/>
            <a:ext cx="7858125" cy="566572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87025" y="111293"/>
            <a:ext cx="2742558" cy="1015663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US" altLang="zh-TW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-</a:t>
            </a:r>
            <a:r>
              <a:rPr lang="zh-TW" altLang="en-US" sz="4000" spc="300" dirty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註冊</a:t>
            </a: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頁</a:t>
            </a:r>
            <a:r>
              <a:rPr lang="en-US" altLang="zh-TW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-</a:t>
            </a:r>
            <a:endParaRPr lang="zh-TW" altLang="en-US" sz="40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862" y="577850"/>
            <a:ext cx="7848600" cy="5600700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54585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邊形 3"/>
          <p:cNvSpPr/>
          <p:nvPr/>
        </p:nvSpPr>
        <p:spPr>
          <a:xfrm rot="16200000">
            <a:off x="-1844168" y="1839201"/>
            <a:ext cx="3688336" cy="3179598"/>
          </a:xfrm>
          <a:prstGeom prst="hexagon">
            <a:avLst>
              <a:gd name="adj" fmla="val 30302"/>
              <a:gd name="vf" fmla="val 115470"/>
            </a:avLst>
          </a:prstGeom>
          <a:noFill/>
          <a:ln w="228600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525396" y="3032923"/>
            <a:ext cx="8014268" cy="1569660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9600" spc="3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背景介紹</a:t>
            </a:r>
            <a:endParaRPr lang="zh-TW" altLang="en-US" sz="9600" spc="300" dirty="0">
              <a:solidFill>
                <a:srgbClr val="F8E9D6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37691" y="2410473"/>
            <a:ext cx="5094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TRPG ??</a:t>
            </a:r>
            <a:endParaRPr lang="zh-TW" altLang="en-US" sz="4800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76463" y="2791326"/>
            <a:ext cx="1138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0</a:t>
            </a:r>
            <a:endParaRPr lang="zh-TW" altLang="en-US" sz="8800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52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E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62250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23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862" y="596139"/>
            <a:ext cx="7858125" cy="566572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87025" y="111293"/>
            <a:ext cx="2742558" cy="1015663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US" altLang="zh-TW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-</a:t>
            </a:r>
            <a:r>
              <a:rPr lang="zh-TW" altLang="en-US" sz="4000" spc="300" dirty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註冊</a:t>
            </a: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頁</a:t>
            </a:r>
            <a:r>
              <a:rPr lang="en-US" altLang="zh-TW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-</a:t>
            </a:r>
            <a:endParaRPr lang="zh-TW" altLang="en-US" sz="40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862" y="577850"/>
            <a:ext cx="7848600" cy="5600700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8909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E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62250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24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862" y="596139"/>
            <a:ext cx="7858125" cy="566572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40840" y="111293"/>
            <a:ext cx="2742558" cy="1015663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US" altLang="zh-TW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-</a:t>
            </a: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劇本區</a:t>
            </a:r>
            <a:r>
              <a:rPr lang="en-US" altLang="zh-TW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-</a:t>
            </a:r>
            <a:endParaRPr lang="zh-TW" altLang="en-US" sz="40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387" y="593724"/>
            <a:ext cx="7848600" cy="5591175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814059" y="1346652"/>
            <a:ext cx="2359502" cy="738664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本月超熱門</a:t>
            </a:r>
            <a:endParaRPr lang="zh-TW" altLang="en-US" sz="28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33421" y="2124864"/>
            <a:ext cx="2039490" cy="738664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新進劇本</a:t>
            </a:r>
            <a:endParaRPr lang="zh-TW" altLang="en-US" sz="28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3" name="六邊形 12"/>
          <p:cNvSpPr/>
          <p:nvPr/>
        </p:nvSpPr>
        <p:spPr>
          <a:xfrm rot="18000000">
            <a:off x="718305" y="1672985"/>
            <a:ext cx="191508" cy="165093"/>
          </a:xfrm>
          <a:prstGeom prst="hexagon">
            <a:avLst>
              <a:gd name="adj" fmla="val 30302"/>
              <a:gd name="vf" fmla="val 115470"/>
            </a:avLst>
          </a:prstGeom>
          <a:solidFill>
            <a:srgbClr val="F9B02D"/>
          </a:solidFill>
          <a:ln w="66675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14" name="六邊形 13"/>
          <p:cNvSpPr/>
          <p:nvPr/>
        </p:nvSpPr>
        <p:spPr>
          <a:xfrm rot="18000000">
            <a:off x="3092308" y="1672986"/>
            <a:ext cx="191508" cy="165093"/>
          </a:xfrm>
          <a:prstGeom prst="hexagon">
            <a:avLst>
              <a:gd name="adj" fmla="val 30302"/>
              <a:gd name="vf" fmla="val 115470"/>
            </a:avLst>
          </a:prstGeom>
          <a:solidFill>
            <a:srgbClr val="F9B02D"/>
          </a:solidFill>
          <a:ln w="66675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051356" y="2933856"/>
            <a:ext cx="2039490" cy="637675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團隊招募</a:t>
            </a:r>
            <a:endParaRPr lang="zh-TW" altLang="en-US" sz="28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835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E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62250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25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72014" y="88064"/>
            <a:ext cx="3162303" cy="1015663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US" altLang="zh-TW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-GM</a:t>
            </a: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後台</a:t>
            </a:r>
            <a:r>
              <a:rPr lang="en-US" altLang="zh-TW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-</a:t>
            </a:r>
            <a:endParaRPr lang="zh-TW" altLang="en-US" sz="40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47925" y="1346653"/>
            <a:ext cx="2359502" cy="738664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劇本上架</a:t>
            </a:r>
            <a:endParaRPr lang="zh-TW" altLang="en-US" sz="28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3" name="六邊形 12"/>
          <p:cNvSpPr/>
          <p:nvPr/>
        </p:nvSpPr>
        <p:spPr>
          <a:xfrm rot="18000000">
            <a:off x="718305" y="1672985"/>
            <a:ext cx="191508" cy="165093"/>
          </a:xfrm>
          <a:prstGeom prst="hexagon">
            <a:avLst>
              <a:gd name="adj" fmla="val 30302"/>
              <a:gd name="vf" fmla="val 115470"/>
            </a:avLst>
          </a:prstGeom>
          <a:solidFill>
            <a:srgbClr val="F9B02D"/>
          </a:solidFill>
          <a:ln w="66675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14" name="六邊形 13"/>
          <p:cNvSpPr/>
          <p:nvPr/>
        </p:nvSpPr>
        <p:spPr>
          <a:xfrm rot="18000000">
            <a:off x="3092308" y="1672986"/>
            <a:ext cx="191508" cy="165093"/>
          </a:xfrm>
          <a:prstGeom prst="hexagon">
            <a:avLst>
              <a:gd name="adj" fmla="val 30302"/>
              <a:gd name="vf" fmla="val 115470"/>
            </a:avLst>
          </a:prstGeom>
          <a:solidFill>
            <a:srgbClr val="F9B02D"/>
          </a:solidFill>
          <a:ln w="66675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922" y="0"/>
            <a:ext cx="6992224" cy="6874141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2" name="文字方塊 11"/>
          <p:cNvSpPr txBox="1"/>
          <p:nvPr/>
        </p:nvSpPr>
        <p:spPr>
          <a:xfrm>
            <a:off x="933421" y="2124865"/>
            <a:ext cx="2039490" cy="738664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目前預約</a:t>
            </a:r>
            <a:endParaRPr lang="zh-TW" altLang="en-US" sz="28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752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E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62250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26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72014" y="88064"/>
            <a:ext cx="3162303" cy="1015663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US" altLang="zh-TW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-GM</a:t>
            </a:r>
            <a:r>
              <a:rPr lang="zh-TW" altLang="en-US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後台</a:t>
            </a:r>
            <a:r>
              <a:rPr lang="en-US" altLang="zh-TW" sz="40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-</a:t>
            </a:r>
            <a:endParaRPr lang="zh-TW" altLang="en-US" sz="40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47925" y="1346653"/>
            <a:ext cx="2359502" cy="738664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劇本上架</a:t>
            </a:r>
            <a:endParaRPr lang="zh-TW" altLang="en-US" sz="28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33421" y="2124865"/>
            <a:ext cx="2039490" cy="738664"/>
          </a:xfrm>
          <a:prstGeom prst="rect">
            <a:avLst/>
          </a:prstGeom>
          <a:noFill/>
          <a:ln w="41275">
            <a:noFill/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spc="3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目前預約</a:t>
            </a:r>
            <a:endParaRPr lang="zh-TW" altLang="en-US" sz="2800" spc="3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3" name="六邊形 12"/>
          <p:cNvSpPr/>
          <p:nvPr/>
        </p:nvSpPr>
        <p:spPr>
          <a:xfrm rot="18000000">
            <a:off x="593614" y="2490395"/>
            <a:ext cx="191508" cy="165093"/>
          </a:xfrm>
          <a:prstGeom prst="hexagon">
            <a:avLst>
              <a:gd name="adj" fmla="val 30302"/>
              <a:gd name="vf" fmla="val 115470"/>
            </a:avLst>
          </a:prstGeom>
          <a:solidFill>
            <a:srgbClr val="F9B02D"/>
          </a:solidFill>
          <a:ln w="66675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14" name="六邊形 13"/>
          <p:cNvSpPr/>
          <p:nvPr/>
        </p:nvSpPr>
        <p:spPr>
          <a:xfrm rot="18000000">
            <a:off x="2967617" y="2490396"/>
            <a:ext cx="191508" cy="165093"/>
          </a:xfrm>
          <a:prstGeom prst="hexagon">
            <a:avLst>
              <a:gd name="adj" fmla="val 30302"/>
              <a:gd name="vf" fmla="val 115470"/>
            </a:avLst>
          </a:prstGeom>
          <a:solidFill>
            <a:srgbClr val="F9B02D"/>
          </a:solidFill>
          <a:ln w="66675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922" y="0"/>
            <a:ext cx="6992224" cy="687414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922" y="0"/>
            <a:ext cx="6992224" cy="6858000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28159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邊形 3"/>
          <p:cNvSpPr/>
          <p:nvPr/>
        </p:nvSpPr>
        <p:spPr>
          <a:xfrm rot="16200000">
            <a:off x="-1844168" y="1839201"/>
            <a:ext cx="3688336" cy="3179598"/>
          </a:xfrm>
          <a:prstGeom prst="hexagon">
            <a:avLst>
              <a:gd name="adj" fmla="val 30302"/>
              <a:gd name="vf" fmla="val 115470"/>
            </a:avLst>
          </a:prstGeom>
          <a:noFill/>
          <a:ln w="228600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979964" y="3032923"/>
            <a:ext cx="8014268" cy="1569660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9600" spc="3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視覺識別</a:t>
            </a:r>
            <a:endParaRPr lang="zh-TW" altLang="en-US" sz="9600" spc="300" dirty="0">
              <a:solidFill>
                <a:srgbClr val="F8E9D6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092259" y="2410473"/>
            <a:ext cx="5094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Visual Identity</a:t>
            </a:r>
            <a:endParaRPr lang="zh-TW" altLang="en-US" sz="4800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76463" y="2791326"/>
            <a:ext cx="1138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rgbClr val="F9B02D"/>
                </a:solidFill>
                <a:latin typeface="Arial Black" panose="020B0A04020102020204" pitchFamily="34" charset="0"/>
              </a:rPr>
              <a:t>4</a:t>
            </a:r>
            <a:endParaRPr lang="zh-TW" altLang="en-US" sz="8800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41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5"/>
          <a:stretch/>
        </p:blipFill>
        <p:spPr>
          <a:xfrm>
            <a:off x="2479976" y="8534400"/>
            <a:ext cx="5399729" cy="3918450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2591581" y="11592511"/>
            <a:ext cx="5115560" cy="646331"/>
            <a:chOff x="4691069" y="5118100"/>
            <a:chExt cx="5115560" cy="646331"/>
          </a:xfrm>
        </p:grpSpPr>
        <p:sp>
          <p:nvSpPr>
            <p:cNvPr id="12" name="文字方塊 11"/>
            <p:cNvSpPr txBox="1"/>
            <p:nvPr/>
          </p:nvSpPr>
          <p:spPr>
            <a:xfrm>
              <a:off x="4752029" y="5118100"/>
              <a:ext cx="5054600" cy="646331"/>
            </a:xfrm>
            <a:prstGeom prst="rect">
              <a:avLst/>
            </a:prstGeom>
            <a:solidFill>
              <a:srgbClr val="304E4E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spc="300" dirty="0" smtClean="0"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  <a:latin typeface="MS UI Gothic" panose="020B0600070205080204" pitchFamily="34" charset="-128"/>
                  <a:ea typeface="MS UI Gothic" panose="020B0600070205080204" pitchFamily="34" charset="-128"/>
                </a:rPr>
                <a:t>邁欽冒險者酒館</a:t>
              </a:r>
              <a:endParaRPr lang="zh-TW" altLang="en-US" sz="3600" b="1" spc="300" dirty="0"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691069" y="5118100"/>
              <a:ext cx="5054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b="1" spc="300" dirty="0" smtClean="0">
                  <a:solidFill>
                    <a:srgbClr val="F9B0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UI Gothic" panose="020B0600070205080204" pitchFamily="34" charset="-128"/>
                  <a:ea typeface="MS UI Gothic" panose="020B0600070205080204" pitchFamily="34" charset="-128"/>
                </a:rPr>
                <a:t>邁欽冒險者</a:t>
              </a:r>
              <a:r>
                <a:rPr lang="zh-TW" altLang="en-US" sz="3600" b="1" spc="300" dirty="0" smtClean="0">
                  <a:solidFill>
                    <a:srgbClr val="F9B02D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</a:rPr>
                <a:t>酒館</a:t>
              </a:r>
              <a:endParaRPr lang="zh-TW" altLang="en-US" sz="3600" b="1" spc="300" dirty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endParaRPr>
            </a:p>
          </p:txBody>
        </p:sp>
      </p:grpSp>
      <p:sp>
        <p:nvSpPr>
          <p:cNvPr id="14" name="六邊形 13"/>
          <p:cNvSpPr/>
          <p:nvPr/>
        </p:nvSpPr>
        <p:spPr>
          <a:xfrm rot="18000000">
            <a:off x="312030" y="398161"/>
            <a:ext cx="813643" cy="701416"/>
          </a:xfrm>
          <a:prstGeom prst="hexagon">
            <a:avLst>
              <a:gd name="adj" fmla="val 30302"/>
              <a:gd name="vf" fmla="val 115470"/>
            </a:avLst>
          </a:prstGeom>
          <a:solidFill>
            <a:srgbClr val="F9B02D"/>
          </a:solidFill>
          <a:ln w="66675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225985" y="541496"/>
            <a:ext cx="2025215" cy="646331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網站名稱</a:t>
            </a:r>
            <a:endParaRPr lang="zh-TW" altLang="en-US" sz="3600" dirty="0">
              <a:solidFill>
                <a:srgbClr val="F8E9D6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225985" y="274838"/>
            <a:ext cx="216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Web Name</a:t>
            </a:r>
            <a:endParaRPr lang="zh-TW" altLang="en-US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5"/>
          <a:stretch/>
        </p:blipFill>
        <p:spPr>
          <a:xfrm>
            <a:off x="6305564" y="8534400"/>
            <a:ext cx="5399729" cy="3918450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6417169" y="11592511"/>
            <a:ext cx="5115560" cy="646331"/>
            <a:chOff x="4691069" y="5118100"/>
            <a:chExt cx="5115560" cy="646331"/>
          </a:xfrm>
        </p:grpSpPr>
        <p:sp>
          <p:nvSpPr>
            <p:cNvPr id="6" name="文字方塊 5"/>
            <p:cNvSpPr txBox="1"/>
            <p:nvPr/>
          </p:nvSpPr>
          <p:spPr>
            <a:xfrm>
              <a:off x="4752029" y="5118100"/>
              <a:ext cx="5054600" cy="646331"/>
            </a:xfrm>
            <a:prstGeom prst="rect">
              <a:avLst/>
            </a:prstGeom>
            <a:solidFill>
              <a:srgbClr val="304E4E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spc="300" dirty="0" smtClean="0"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  <a:latin typeface="MS UI Gothic" panose="020B0600070205080204" pitchFamily="34" charset="-128"/>
                  <a:ea typeface="MS UI Gothic" panose="020B0600070205080204" pitchFamily="34" charset="-128"/>
                </a:rPr>
                <a:t>邁欽冒險者酒館</a:t>
              </a:r>
              <a:endParaRPr lang="zh-TW" altLang="en-US" sz="3600" b="1" spc="300" dirty="0"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691069" y="5118100"/>
              <a:ext cx="5054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b="1" spc="300" dirty="0" smtClean="0">
                  <a:solidFill>
                    <a:srgbClr val="F9B0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UI Gothic" panose="020B0600070205080204" pitchFamily="34" charset="-128"/>
                  <a:ea typeface="MS UI Gothic" panose="020B0600070205080204" pitchFamily="34" charset="-128"/>
                </a:rPr>
                <a:t>邁欽</a:t>
              </a:r>
              <a:r>
                <a:rPr lang="zh-TW" altLang="en-US" sz="3600" b="1" spc="300" dirty="0" smtClean="0">
                  <a:solidFill>
                    <a:srgbClr val="F8E9D6">
                      <a:alpha val="78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UI Gothic" panose="020B0600070205080204" pitchFamily="34" charset="-128"/>
                  <a:ea typeface="MS UI Gothic" panose="020B0600070205080204" pitchFamily="34" charset="-128"/>
                </a:rPr>
                <a:t>冒險者</a:t>
              </a:r>
              <a:r>
                <a:rPr lang="zh-TW" altLang="en-US" sz="3600" b="1" spc="300" dirty="0" smtClean="0">
                  <a:solidFill>
                    <a:srgbClr val="F8E9D6">
                      <a:alpha val="78000"/>
                    </a:srgbClr>
                  </a:solidFill>
                  <a:latin typeface="MS UI Gothic" panose="020B0600070205080204" pitchFamily="34" charset="-128"/>
                  <a:ea typeface="MS UI Gothic" panose="020B0600070205080204" pitchFamily="34" charset="-128"/>
                </a:rPr>
                <a:t>酒館</a:t>
              </a:r>
              <a:endParaRPr lang="zh-TW" altLang="en-US" sz="3600" b="1" spc="300" dirty="0">
                <a:solidFill>
                  <a:srgbClr val="F8E9D6">
                    <a:alpha val="78000"/>
                  </a:srgbClr>
                </a:solidFill>
                <a:latin typeface="MS UI Gothic" panose="020B0600070205080204" pitchFamily="34" charset="-128"/>
                <a:ea typeface="MS UI Gothic" panose="020B0600070205080204" pitchFamily="34" charset="-128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427" y="-4261112"/>
            <a:ext cx="4171146" cy="406310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768706" y="3301822"/>
            <a:ext cx="2841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en-US" sz="5400" b="1" dirty="0" smtClean="0">
                <a:solidFill>
                  <a:srgbClr val="F9B0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邁欽</a:t>
            </a:r>
            <a:endParaRPr lang="zh-TW" altLang="en-US" sz="5400" b="1" dirty="0">
              <a:solidFill>
                <a:srgbClr val="F9B0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717068" y="4434241"/>
            <a:ext cx="29881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en-US" sz="4000" b="1" dirty="0" smtClean="0">
                <a:solidFill>
                  <a:srgbClr val="F8E9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深淵小酒館</a:t>
            </a:r>
            <a:endParaRPr lang="zh-TW" altLang="en-US" sz="4000" b="1" dirty="0">
              <a:solidFill>
                <a:srgbClr val="F8E9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UI Gothic" panose="020B0600070205080204" pitchFamily="34" charset="-128"/>
              <a:ea typeface="MS UI 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5" t="21031" r="17821" b="23582"/>
          <a:stretch/>
        </p:blipFill>
        <p:spPr>
          <a:xfrm>
            <a:off x="1225985" y="3269505"/>
            <a:ext cx="3507057" cy="2056659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467606" y="2193171"/>
            <a:ext cx="4845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F8E9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TRPG </a:t>
            </a:r>
            <a:r>
              <a:rPr lang="zh-TW" altLang="en-US" sz="4000" b="1" dirty="0" smtClean="0">
                <a:solidFill>
                  <a:srgbClr val="F8E9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媒合平台</a:t>
            </a:r>
            <a:endParaRPr lang="zh-TW" altLang="en-US" sz="4000" b="1" dirty="0">
              <a:solidFill>
                <a:srgbClr val="F8E9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37" name="直線接點 36"/>
          <p:cNvCxnSpPr/>
          <p:nvPr/>
        </p:nvCxnSpPr>
        <p:spPr>
          <a:xfrm>
            <a:off x="5829300" y="4165952"/>
            <a:ext cx="533400" cy="0"/>
          </a:xfrm>
          <a:prstGeom prst="line">
            <a:avLst/>
          </a:prstGeom>
          <a:ln w="69850">
            <a:solidFill>
              <a:srgbClr val="F9B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/>
          <p:cNvGrpSpPr/>
          <p:nvPr/>
        </p:nvGrpSpPr>
        <p:grpSpPr>
          <a:xfrm>
            <a:off x="8007695" y="2503015"/>
            <a:ext cx="2363410" cy="484488"/>
            <a:chOff x="8624510" y="4986687"/>
            <a:chExt cx="2363410" cy="484488"/>
          </a:xfrm>
        </p:grpSpPr>
        <p:sp>
          <p:nvSpPr>
            <p:cNvPr id="39" name="圓角矩形 38"/>
            <p:cNvSpPr/>
            <p:nvPr/>
          </p:nvSpPr>
          <p:spPr>
            <a:xfrm>
              <a:off x="8624510" y="5013975"/>
              <a:ext cx="2286000" cy="457200"/>
            </a:xfrm>
            <a:prstGeom prst="roundRect">
              <a:avLst>
                <a:gd name="adj" fmla="val 50000"/>
              </a:avLst>
            </a:prstGeom>
            <a:solidFill>
              <a:srgbClr val="F9B02D"/>
            </a:solidFill>
            <a:ln w="47625" cmpd="sng">
              <a:solidFill>
                <a:srgbClr val="F9B0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8782496" y="4986687"/>
              <a:ext cx="2205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304F4D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</a:rPr>
                <a:t>熱鬧、人情味</a:t>
              </a:r>
              <a:endParaRPr lang="zh-TW" altLang="en-US" sz="2400" b="1" dirty="0">
                <a:solidFill>
                  <a:srgbClr val="304F4D"/>
                </a:solidFill>
                <a:latin typeface="MS UI Gothic" panose="020B0600070205080204" pitchFamily="34" charset="-128"/>
                <a:ea typeface="MS UI Gothic" panose="020B0600070205080204" pitchFamily="34" charset="-128"/>
              </a:endParaRPr>
            </a:p>
          </p:txBody>
        </p:sp>
      </p:grpSp>
      <p:cxnSp>
        <p:nvCxnSpPr>
          <p:cNvPr id="43" name="直線接點 42"/>
          <p:cNvCxnSpPr/>
          <p:nvPr/>
        </p:nvCxnSpPr>
        <p:spPr>
          <a:xfrm>
            <a:off x="1341214" y="3027271"/>
            <a:ext cx="3149600" cy="0"/>
          </a:xfrm>
          <a:prstGeom prst="line">
            <a:avLst/>
          </a:prstGeom>
          <a:ln>
            <a:solidFill>
              <a:srgbClr val="F9CFC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11705293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27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97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26445" y="1195261"/>
            <a:ext cx="5650646" cy="5122695"/>
            <a:chOff x="176747" y="551146"/>
            <a:chExt cx="5650646" cy="5122695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47" y="551146"/>
              <a:ext cx="5650646" cy="5122695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701458" y="1665962"/>
              <a:ext cx="4622104" cy="3206663"/>
            </a:xfrm>
            <a:prstGeom prst="rect">
              <a:avLst/>
            </a:prstGeom>
            <a:noFill/>
            <a:ln w="98425" cap="rnd">
              <a:solidFill>
                <a:srgbClr val="F8E9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六邊形 13"/>
          <p:cNvSpPr/>
          <p:nvPr/>
        </p:nvSpPr>
        <p:spPr>
          <a:xfrm rot="18000000">
            <a:off x="312030" y="398161"/>
            <a:ext cx="813643" cy="701416"/>
          </a:xfrm>
          <a:prstGeom prst="hexagon">
            <a:avLst>
              <a:gd name="adj" fmla="val 30302"/>
              <a:gd name="vf" fmla="val 115470"/>
            </a:avLst>
          </a:prstGeom>
          <a:solidFill>
            <a:srgbClr val="F9B02D"/>
          </a:solidFill>
          <a:ln w="66675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225985" y="541496"/>
            <a:ext cx="2025215" cy="646331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視覺識別</a:t>
            </a:r>
            <a:endParaRPr lang="zh-TW" altLang="en-US" sz="3600" dirty="0">
              <a:solidFill>
                <a:srgbClr val="F8E9D6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225985" y="274838"/>
            <a:ext cx="216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Visual Identity</a:t>
            </a:r>
            <a:endParaRPr lang="zh-TW" altLang="en-US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162065" y="5691036"/>
            <a:ext cx="852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360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defRPr>
            </a:lvl1pPr>
          </a:lstStyle>
          <a:p>
            <a:r>
              <a:rPr lang="zh-TW" altLang="en-US" sz="2400" dirty="0" smtClean="0"/>
              <a:t>神秘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09665" y="6087123"/>
            <a:ext cx="1411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360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defRPr>
            </a:lvl1pPr>
          </a:lstStyle>
          <a:p>
            <a:r>
              <a:rPr lang="zh-TW" altLang="en-US" sz="2400" dirty="0" smtClean="0"/>
              <a:t>克蘇魯</a:t>
            </a:r>
            <a:endParaRPr lang="zh-TW" altLang="en-US" sz="2400" dirty="0"/>
          </a:p>
        </p:txBody>
      </p:sp>
      <p:cxnSp>
        <p:nvCxnSpPr>
          <p:cNvPr id="21" name="直線接點 20"/>
          <p:cNvCxnSpPr/>
          <p:nvPr/>
        </p:nvCxnSpPr>
        <p:spPr>
          <a:xfrm>
            <a:off x="6134100" y="2325265"/>
            <a:ext cx="0" cy="3206663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0" name="群組 29"/>
          <p:cNvGrpSpPr/>
          <p:nvPr/>
        </p:nvGrpSpPr>
        <p:grpSpPr>
          <a:xfrm>
            <a:off x="7008188" y="2325265"/>
            <a:ext cx="701416" cy="813643"/>
            <a:chOff x="6744028" y="2297848"/>
            <a:chExt cx="701416" cy="813643"/>
          </a:xfrm>
        </p:grpSpPr>
        <p:sp>
          <p:nvSpPr>
            <p:cNvPr id="23" name="六邊形 22"/>
            <p:cNvSpPr/>
            <p:nvPr/>
          </p:nvSpPr>
          <p:spPr>
            <a:xfrm rot="18038122">
              <a:off x="6687914" y="2353962"/>
              <a:ext cx="813643" cy="701416"/>
            </a:xfrm>
            <a:prstGeom prst="hexagon">
              <a:avLst>
                <a:gd name="adj" fmla="val 30302"/>
                <a:gd name="vf" fmla="val 115470"/>
              </a:avLst>
            </a:prstGeom>
            <a:noFill/>
            <a:ln w="66675" cap="rnd" cmpd="sng">
              <a:solidFill>
                <a:srgbClr val="F9B02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E9D6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6844793" y="2402657"/>
              <a:ext cx="4871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200" b="1" dirty="0" smtClean="0">
                  <a:solidFill>
                    <a:srgbClr val="F9B02D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中</a:t>
              </a:r>
              <a:endParaRPr lang="zh-TW" altLang="en-US" sz="3200" b="1" dirty="0">
                <a:solidFill>
                  <a:srgbClr val="F9B02D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6979391" y="4618738"/>
            <a:ext cx="759007" cy="813643"/>
            <a:chOff x="6715231" y="4787049"/>
            <a:chExt cx="759007" cy="813643"/>
          </a:xfrm>
        </p:grpSpPr>
        <p:sp>
          <p:nvSpPr>
            <p:cNvPr id="28" name="六邊形 27"/>
            <p:cNvSpPr/>
            <p:nvPr/>
          </p:nvSpPr>
          <p:spPr>
            <a:xfrm rot="18038122">
              <a:off x="6687914" y="4843163"/>
              <a:ext cx="813643" cy="701416"/>
            </a:xfrm>
            <a:prstGeom prst="hexagon">
              <a:avLst>
                <a:gd name="adj" fmla="val 30302"/>
                <a:gd name="vf" fmla="val 115470"/>
              </a:avLst>
            </a:prstGeom>
            <a:noFill/>
            <a:ln w="66675" cap="rnd" cmpd="sng">
              <a:solidFill>
                <a:srgbClr val="F9B02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8E9D6"/>
                </a:solidFill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6715231" y="4921803"/>
              <a:ext cx="7590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 err="1" smtClean="0">
                  <a:solidFill>
                    <a:srgbClr val="F9B02D"/>
                  </a:solidFill>
                  <a:latin typeface="Arial" panose="020B0604020202020204" pitchFamily="34" charset="0"/>
                  <a:ea typeface="MS Gothic" panose="020B0609070205080204" pitchFamily="49" charset="-128"/>
                  <a:cs typeface="Arial" panose="020B0604020202020204" pitchFamily="34" charset="0"/>
                </a:rPr>
                <a:t>En</a:t>
              </a:r>
              <a:endParaRPr lang="zh-TW" altLang="en-US" sz="2800" b="1" dirty="0">
                <a:solidFill>
                  <a:srgbClr val="F9B02D"/>
                </a:solidFill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8025252" y="5089726"/>
            <a:ext cx="2325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solidFill>
                  <a:srgbClr val="F9B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US" altLang="zh-TW" sz="2800" b="1" dirty="0" smtClean="0">
                <a:solidFill>
                  <a:srgbClr val="F8E9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2800" b="1" dirty="0" smtClean="0">
                <a:solidFill>
                  <a:srgbClr val="F8E9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 </a:t>
            </a:r>
            <a:r>
              <a:rPr lang="zh-TW" altLang="en-US" sz="2800" b="1" dirty="0">
                <a:solidFill>
                  <a:srgbClr val="F8E9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</a:p>
        </p:txBody>
      </p:sp>
      <p:sp>
        <p:nvSpPr>
          <p:cNvPr id="33" name="矩形 32"/>
          <p:cNvSpPr/>
          <p:nvPr/>
        </p:nvSpPr>
        <p:spPr>
          <a:xfrm>
            <a:off x="7959272" y="4425688"/>
            <a:ext cx="40014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 smtClean="0">
                <a:solidFill>
                  <a:srgbClr val="F9B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Matching TRPG</a:t>
            </a:r>
            <a:endParaRPr lang="zh-TW" altLang="en-US" sz="4000" b="1" dirty="0">
              <a:solidFill>
                <a:srgbClr val="F9B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867960" y="2076131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邁欽深淵酒吧</a:t>
            </a:r>
            <a:endParaRPr lang="zh-TW" altLang="en-US" sz="4000" dirty="0">
              <a:solidFill>
                <a:srgbClr val="F9B02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025252" y="2804939"/>
            <a:ext cx="2877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solidFill>
                  <a:srgbClr val="F9B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US" altLang="zh-TW" sz="2800" b="1" dirty="0" smtClean="0">
                <a:solidFill>
                  <a:srgbClr val="F8E9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MS UI Gothic</a:t>
            </a:r>
            <a:endParaRPr lang="zh-TW" altLang="en-US" sz="2800" b="1" dirty="0">
              <a:solidFill>
                <a:srgbClr val="F8E9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210065" y="5836791"/>
            <a:ext cx="852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360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defRPr>
            </a:lvl1pPr>
          </a:lstStyle>
          <a:p>
            <a:r>
              <a:rPr lang="zh-TW" altLang="en-US" sz="2400" dirty="0"/>
              <a:t>活潑</a:t>
            </a:r>
          </a:p>
        </p:txBody>
      </p:sp>
      <p:sp>
        <p:nvSpPr>
          <p:cNvPr id="37" name="矩形 36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162250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28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0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/>
          <p:cNvSpPr/>
          <p:nvPr/>
        </p:nvSpPr>
        <p:spPr>
          <a:xfrm>
            <a:off x="0" y="1"/>
            <a:ext cx="12192925" cy="68769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/>
          </a:p>
        </p:txBody>
      </p:sp>
      <p:sp>
        <p:nvSpPr>
          <p:cNvPr id="13" name="圓角矩形 12"/>
          <p:cNvSpPr/>
          <p:nvPr/>
        </p:nvSpPr>
        <p:spPr>
          <a:xfrm>
            <a:off x="512100" y="2437583"/>
            <a:ext cx="3486021" cy="31996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schemeClr val="bg1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4352527" y="2437583"/>
            <a:ext cx="3486021" cy="31996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schemeClr val="bg1"/>
              </a:solidFill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8192954" y="2437583"/>
            <a:ext cx="3486021" cy="31996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07542" y="2678405"/>
            <a:ext cx="2806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spc="4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前端</a:t>
            </a:r>
            <a:endParaRPr lang="en-US" altLang="zh-TW" sz="2400" b="1" spc="400" dirty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395858" y="2678405"/>
            <a:ext cx="3283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spc="4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影像視覺</a:t>
            </a:r>
            <a:endParaRPr lang="en-US" altLang="zh-TW" sz="2400" b="1" spc="400" dirty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648893" y="2678405"/>
            <a:ext cx="2895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spc="4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後端</a:t>
            </a:r>
            <a:endParaRPr lang="en-US" altLang="zh-TW" sz="2400" b="1" spc="400" dirty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1026" name="Picture 2" descr="MongoDB Introduction. Img source : mongodb.com | by Blockchain Simplified | 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0" b="20725"/>
          <a:stretch/>
        </p:blipFill>
        <p:spPr bwMode="auto">
          <a:xfrm>
            <a:off x="4631838" y="4442952"/>
            <a:ext cx="3008247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很棒的免费LOGO设计软件一定要试试| Logo Design Blog | Logas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309" y="3432653"/>
            <a:ext cx="2369432" cy="10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dobe Illustrator – Corpac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665" y="4358235"/>
            <a:ext cx="1953007" cy="79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Node.js 是什麼？跟JavaScript 有什麼關係｜ALPHA Camp Blo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3" b="13311"/>
          <a:stretch/>
        </p:blipFill>
        <p:spPr bwMode="auto">
          <a:xfrm>
            <a:off x="5032395" y="3431912"/>
            <a:ext cx="2215733" cy="101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六邊形 18"/>
          <p:cNvSpPr/>
          <p:nvPr/>
        </p:nvSpPr>
        <p:spPr>
          <a:xfrm rot="18000000">
            <a:off x="312030" y="398161"/>
            <a:ext cx="813643" cy="701416"/>
          </a:xfrm>
          <a:prstGeom prst="hexagon">
            <a:avLst>
              <a:gd name="adj" fmla="val 30302"/>
              <a:gd name="vf" fmla="val 115470"/>
            </a:avLst>
          </a:prstGeom>
          <a:solidFill>
            <a:srgbClr val="F9B02D"/>
          </a:solidFill>
          <a:ln w="66675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225985" y="541496"/>
            <a:ext cx="2025215" cy="646331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使用技術</a:t>
            </a:r>
            <a:endParaRPr lang="zh-TW" altLang="en-US" sz="3600" dirty="0">
              <a:solidFill>
                <a:srgbClr val="F8E9D6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225984" y="274838"/>
            <a:ext cx="258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Using </a:t>
            </a:r>
            <a:r>
              <a:rPr lang="en-US" altLang="zh-TW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Technology</a:t>
            </a:r>
            <a:endParaRPr lang="zh-TW" altLang="en-US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162250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29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880" y="3617964"/>
            <a:ext cx="996887" cy="102312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80064" y="4656262"/>
            <a:ext cx="1255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Arial Black" panose="020B0A04020102020204" pitchFamily="34" charset="0"/>
              </a:rPr>
              <a:t>Naïve UI</a:t>
            </a:r>
            <a:endParaRPr lang="en-US" altLang="zh-TW" i="0" dirty="0"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01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圓角矩形 13"/>
          <p:cNvSpPr/>
          <p:nvPr/>
        </p:nvSpPr>
        <p:spPr>
          <a:xfrm>
            <a:off x="3788792" y="1792656"/>
            <a:ext cx="3486021" cy="319966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rgbClr val="F9B0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srgbClr val="F8E9D6"/>
              </a:solidFill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935389" y="1764489"/>
            <a:ext cx="3486021" cy="319966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63500">
            <a:solidFill>
              <a:srgbClr val="F9B0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srgbClr val="F8E9D6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11718" y="4808094"/>
            <a:ext cx="2806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spc="400" dirty="0" smtClean="0">
                <a:solidFill>
                  <a:srgbClr val="F8E9D6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紫鴉</a:t>
            </a:r>
            <a:endParaRPr lang="en-US" altLang="zh-TW" sz="3200" b="1" spc="400" dirty="0">
              <a:solidFill>
                <a:srgbClr val="F8E9D6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9" name="六邊形 18"/>
          <p:cNvSpPr/>
          <p:nvPr/>
        </p:nvSpPr>
        <p:spPr>
          <a:xfrm rot="18000000">
            <a:off x="312030" y="398161"/>
            <a:ext cx="813643" cy="701416"/>
          </a:xfrm>
          <a:prstGeom prst="hexagon">
            <a:avLst>
              <a:gd name="adj" fmla="val 30302"/>
              <a:gd name="vf" fmla="val 115470"/>
            </a:avLst>
          </a:prstGeom>
          <a:solidFill>
            <a:srgbClr val="F9B02D"/>
          </a:solidFill>
          <a:ln w="66675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225985" y="541496"/>
            <a:ext cx="2025215" cy="646331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參考資料</a:t>
            </a:r>
            <a:endParaRPr lang="zh-TW" altLang="en-US" sz="3600" dirty="0">
              <a:solidFill>
                <a:srgbClr val="F8E9D6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225985" y="274838"/>
            <a:ext cx="216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Reference</a:t>
            </a:r>
            <a:endParaRPr lang="zh-TW" altLang="en-US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162250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29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" b="99522" l="0" r="99000">
                        <a14:foregroundMark x1="20500" y1="33014" x2="13500" y2="35885"/>
                        <a14:foregroundMark x1="9500" y1="43541" x2="10000" y2="53589"/>
                        <a14:foregroundMark x1="9000" y1="58852" x2="19000" y2="58373"/>
                        <a14:foregroundMark x1="29000" y1="16268" x2="30500" y2="18660"/>
                        <a14:foregroundMark x1="15500" y1="11483" x2="16000" y2="12440"/>
                        <a14:foregroundMark x1="71500" y1="17225" x2="74000" y2="17225"/>
                        <a14:foregroundMark x1="77000" y1="38278" x2="79000" y2="42584"/>
                        <a14:foregroundMark x1="85500" y1="32536" x2="92000" y2="54545"/>
                        <a14:foregroundMark x1="92500" y1="35885" x2="94000" y2="358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015" y="2858700"/>
            <a:ext cx="1721945" cy="1799433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232174" y="2627867"/>
            <a:ext cx="2806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spc="400" dirty="0" smtClean="0">
                <a:solidFill>
                  <a:srgbClr val="F9B02D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甲方乾媽</a:t>
            </a:r>
            <a:endParaRPr lang="en-US" altLang="zh-TW" sz="2400" b="1" spc="400" dirty="0">
              <a:solidFill>
                <a:srgbClr val="F9B02D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025680" y="5182140"/>
            <a:ext cx="3283265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TW" sz="3200" b="1" spc="400" dirty="0">
                <a:solidFill>
                  <a:srgbClr val="F8E9D6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410</a:t>
            </a:r>
            <a:r>
              <a:rPr lang="zh-TW" altLang="en-US" sz="3200" b="1" spc="400" dirty="0">
                <a:solidFill>
                  <a:srgbClr val="F8E9D6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號</a:t>
            </a:r>
            <a:r>
              <a:rPr lang="zh-TW" altLang="en-US" sz="3200" b="1" spc="400" dirty="0">
                <a:solidFill>
                  <a:srgbClr val="F8E9D6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檔案</a:t>
            </a:r>
            <a:r>
              <a:rPr lang="zh-TW" altLang="en-US" sz="3200" b="1" spc="400" dirty="0">
                <a:solidFill>
                  <a:srgbClr val="F8E9D6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室</a:t>
            </a:r>
            <a:endParaRPr lang="zh-TW" altLang="en-US" sz="3200" b="1" spc="400" dirty="0">
              <a:solidFill>
                <a:srgbClr val="F8E9D6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115080" y="5182140"/>
            <a:ext cx="3283265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spc="400" dirty="0" smtClean="0">
                <a:solidFill>
                  <a:srgbClr val="F8E9D6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獎金獵人</a:t>
            </a:r>
            <a:endParaRPr lang="zh-TW" altLang="en-US" sz="3200" b="1" spc="400" dirty="0">
              <a:solidFill>
                <a:srgbClr val="F8E9D6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573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3806" y="4584016"/>
            <a:ext cx="3629025" cy="13525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8" r="54171"/>
          <a:stretch/>
        </p:blipFill>
        <p:spPr>
          <a:xfrm>
            <a:off x="16796703" y="-629385"/>
            <a:ext cx="3048000" cy="321714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-629385"/>
            <a:ext cx="12192000" cy="8437298"/>
          </a:xfrm>
          <a:prstGeom prst="rect">
            <a:avLst/>
          </a:prstGeom>
          <a:solidFill>
            <a:srgbClr val="304E4E">
              <a:alpha val="7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564"/>
            <a:ext cx="4405957" cy="1655148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545618" y="2920448"/>
            <a:ext cx="985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b="1" spc="600" dirty="0" smtClean="0">
                <a:solidFill>
                  <a:srgbClr val="F8E9D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謝謝大家！ </a:t>
            </a:r>
            <a:endParaRPr lang="zh-TW" altLang="en-US" sz="6600" b="1" spc="600" dirty="0">
              <a:solidFill>
                <a:srgbClr val="F8E9D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76019" y="4584016"/>
            <a:ext cx="8424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rgbClr val="F9B0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Matching,  Match Your Team !</a:t>
            </a:r>
            <a:endParaRPr lang="zh-TW" altLang="en-US" sz="3200" dirty="0">
              <a:solidFill>
                <a:srgbClr val="F9B0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25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9561095" y="-65039"/>
            <a:ext cx="2679030" cy="1015663"/>
          </a:xfrm>
          <a:prstGeom prst="rect">
            <a:avLst/>
          </a:prstGeom>
          <a:solidFill>
            <a:srgbClr val="304E4E">
              <a:alpha val="91000"/>
            </a:srgb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4000" spc="3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背景介紹</a:t>
            </a:r>
            <a:endParaRPr lang="zh-TW" altLang="en-US" sz="4000" spc="300" dirty="0">
              <a:solidFill>
                <a:srgbClr val="F8E9D6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8871" y="0"/>
            <a:ext cx="2575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solidFill>
                  <a:srgbClr val="304E4E"/>
                </a:solidFill>
                <a:latin typeface="Arial Black" panose="020B0A04020102020204" pitchFamily="34" charset="0"/>
              </a:rPr>
              <a:t>TRPG</a:t>
            </a:r>
            <a:r>
              <a:rPr lang="zh-TW" altLang="en-US" sz="4800" dirty="0" smtClean="0">
                <a:solidFill>
                  <a:srgbClr val="304E4E"/>
                </a:solidFill>
                <a:latin typeface="Arial Black" panose="020B0A04020102020204" pitchFamily="34" charset="0"/>
              </a:rPr>
              <a:t> </a:t>
            </a:r>
            <a:r>
              <a:rPr lang="en-US" altLang="zh-TW" sz="4800" dirty="0" smtClean="0">
                <a:solidFill>
                  <a:srgbClr val="304E4E"/>
                </a:solidFill>
                <a:latin typeface="Arial Black" panose="020B0A04020102020204" pitchFamily="34" charset="0"/>
              </a:rPr>
              <a:t>?</a:t>
            </a:r>
            <a:endParaRPr lang="zh-TW" altLang="en-US" sz="4800" dirty="0">
              <a:solidFill>
                <a:srgbClr val="304E4E"/>
              </a:solidFill>
              <a:latin typeface="Arial Black" panose="020B0A04020102020204" pitchFamily="34" charset="0"/>
              <a:ea typeface="MS UI Gothic" panose="020B0600070205080204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78292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1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38871" y="830997"/>
            <a:ext cx="2431615" cy="0"/>
          </a:xfrm>
          <a:prstGeom prst="line">
            <a:avLst/>
          </a:prstGeom>
          <a:ln w="219075">
            <a:solidFill>
              <a:srgbClr val="30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38871" y="975157"/>
            <a:ext cx="2431615" cy="0"/>
          </a:xfrm>
          <a:prstGeom prst="line">
            <a:avLst/>
          </a:prstGeom>
          <a:ln w="19050">
            <a:solidFill>
              <a:srgbClr val="30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482914" y="2802182"/>
            <a:ext cx="119433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dirty="0" smtClean="0">
                <a:solidFill>
                  <a:srgbClr val="304F4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仰賴 </a:t>
            </a:r>
            <a:r>
              <a:rPr lang="zh-TW" altLang="en-US" sz="4800" b="1" u="sng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想像力</a:t>
            </a:r>
            <a:r>
              <a:rPr lang="zh-TW" altLang="en-US" sz="4000" dirty="0" smtClean="0">
                <a:solidFill>
                  <a:srgbClr val="304F4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，以 </a:t>
            </a:r>
            <a:r>
              <a:rPr lang="zh-TW" altLang="en-US" sz="4000" u="sng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獨創角色 </a:t>
            </a:r>
            <a:r>
              <a:rPr lang="zh-TW" altLang="en-US" sz="4000" dirty="0" smtClean="0">
                <a:solidFill>
                  <a:srgbClr val="304F4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在 </a:t>
            </a:r>
            <a:r>
              <a:rPr lang="zh-TW" altLang="en-US" sz="4000" u="sng" dirty="0" smtClean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高自由度 </a:t>
            </a:r>
            <a:r>
              <a:rPr lang="zh-TW" altLang="en-US" sz="4000" dirty="0" smtClean="0">
                <a:solidFill>
                  <a:srgbClr val="304F4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世界 </a:t>
            </a:r>
            <a:endParaRPr lang="en-US" altLang="zh-TW" sz="4000" dirty="0" smtClean="0">
              <a:solidFill>
                <a:srgbClr val="304F4D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>
              <a:lnSpc>
                <a:spcPct val="150000"/>
              </a:lnSpc>
            </a:pPr>
            <a:r>
              <a:rPr lang="zh-TW" altLang="en-US" sz="4000" dirty="0" smtClean="0">
                <a:solidFill>
                  <a:srgbClr val="304F4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                                                的</a:t>
            </a:r>
            <a:r>
              <a:rPr lang="zh-TW" altLang="en-US" sz="4000" u="sng" dirty="0">
                <a:solidFill>
                  <a:srgbClr val="F9B02D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骰子冒險遊戲</a:t>
            </a:r>
          </a:p>
        </p:txBody>
      </p:sp>
    </p:spTree>
    <p:extLst>
      <p:ext uri="{BB962C8B-B14F-4D97-AF65-F5344CB8AC3E}">
        <p14:creationId xmlns:p14="http://schemas.microsoft.com/office/powerpoint/2010/main" val="129818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38871" y="0"/>
            <a:ext cx="2575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solidFill>
                  <a:srgbClr val="304E4E"/>
                </a:solidFill>
                <a:latin typeface="Arial Black" panose="020B0A04020102020204" pitchFamily="34" charset="0"/>
              </a:rPr>
              <a:t>TRPG</a:t>
            </a:r>
            <a:r>
              <a:rPr lang="zh-TW" altLang="en-US" sz="4800" dirty="0" smtClean="0">
                <a:solidFill>
                  <a:srgbClr val="304E4E"/>
                </a:solidFill>
                <a:latin typeface="Arial Black" panose="020B0A04020102020204" pitchFamily="34" charset="0"/>
              </a:rPr>
              <a:t> </a:t>
            </a:r>
            <a:r>
              <a:rPr lang="en-US" altLang="zh-TW" sz="4800" dirty="0" smtClean="0">
                <a:solidFill>
                  <a:srgbClr val="304E4E"/>
                </a:solidFill>
                <a:latin typeface="Arial Black" panose="020B0A04020102020204" pitchFamily="34" charset="0"/>
              </a:rPr>
              <a:t>?</a:t>
            </a:r>
            <a:endParaRPr lang="zh-TW" altLang="en-US" sz="4800" dirty="0">
              <a:solidFill>
                <a:srgbClr val="304E4E"/>
              </a:solidFill>
              <a:latin typeface="Arial Black" panose="020B0A04020102020204" pitchFamily="34" charset="0"/>
              <a:ea typeface="MS UI Gothic" panose="020B0600070205080204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78292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304F4D"/>
                </a:solidFill>
                <a:latin typeface="Arial Black" panose="020B0A04020102020204" pitchFamily="34" charset="0"/>
              </a:rPr>
              <a:t>2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38871" y="830997"/>
            <a:ext cx="2431615" cy="0"/>
          </a:xfrm>
          <a:prstGeom prst="line">
            <a:avLst/>
          </a:prstGeom>
          <a:ln w="219075">
            <a:solidFill>
              <a:srgbClr val="30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38871" y="975157"/>
            <a:ext cx="2431615" cy="0"/>
          </a:xfrm>
          <a:prstGeom prst="line">
            <a:avLst/>
          </a:prstGeom>
          <a:ln w="19050">
            <a:solidFill>
              <a:srgbClr val="30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4843724" y="220457"/>
            <a:ext cx="3001286" cy="1344687"/>
            <a:chOff x="1283510" y="2779398"/>
            <a:chExt cx="3001286" cy="1344687"/>
          </a:xfrm>
        </p:grpSpPr>
        <p:sp>
          <p:nvSpPr>
            <p:cNvPr id="18" name="文字方塊 17"/>
            <p:cNvSpPr txBox="1"/>
            <p:nvPr/>
          </p:nvSpPr>
          <p:spPr>
            <a:xfrm>
              <a:off x="1490801" y="2779398"/>
              <a:ext cx="27278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b="1" spc="600" dirty="0">
                  <a:solidFill>
                    <a:srgbClr val="304E4E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</a:rPr>
                <a:t>主持人</a:t>
              </a: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283510" y="3723975"/>
              <a:ext cx="30012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>
                  <a:solidFill>
                    <a:srgbClr val="F9B02D"/>
                  </a:solidFill>
                  <a:latin typeface="Arial Black" panose="020B0A04020102020204" pitchFamily="34" charset="0"/>
                </a:rPr>
                <a:t>GM</a:t>
              </a:r>
              <a:r>
                <a:rPr lang="zh-TW" altLang="en-US" sz="2000" b="1" dirty="0" smtClean="0">
                  <a:solidFill>
                    <a:srgbClr val="F9B02D"/>
                  </a:solidFill>
                  <a:latin typeface="Arial Black" panose="020B0A04020102020204" pitchFamily="34" charset="0"/>
                </a:rPr>
                <a:t> </a:t>
              </a:r>
              <a:r>
                <a:rPr lang="en-US" altLang="zh-TW" sz="2000" b="1" dirty="0" smtClean="0">
                  <a:solidFill>
                    <a:srgbClr val="F9B02D"/>
                  </a:solidFill>
                  <a:latin typeface="Arial Black" panose="020B0A04020102020204" pitchFamily="34" charset="0"/>
                </a:rPr>
                <a:t>(Game Master)</a:t>
              </a:r>
              <a:endParaRPr lang="zh-TW" altLang="en-US" sz="2000" b="1" dirty="0">
                <a:solidFill>
                  <a:srgbClr val="F9B02D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5436523" y="2975691"/>
            <a:ext cx="1553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>
                <a:solidFill>
                  <a:srgbClr val="F9B02D">
                    <a:alpha val="81000"/>
                  </a:srgb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骰子</a:t>
            </a:r>
            <a:endParaRPr lang="zh-TW" altLang="en-US" sz="4800" dirty="0">
              <a:solidFill>
                <a:srgbClr val="F9B02D">
                  <a:alpha val="81000"/>
                </a:srgbClr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8166330" y="2423528"/>
            <a:ext cx="2808075" cy="3053256"/>
            <a:chOff x="8213558" y="2594732"/>
            <a:chExt cx="2808075" cy="3053256"/>
          </a:xfrm>
        </p:grpSpPr>
        <p:sp>
          <p:nvSpPr>
            <p:cNvPr id="21" name="文字方塊 20"/>
            <p:cNvSpPr txBox="1"/>
            <p:nvPr/>
          </p:nvSpPr>
          <p:spPr>
            <a:xfrm>
              <a:off x="8213558" y="2594732"/>
              <a:ext cx="1717212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400" b="1" spc="600" dirty="0" smtClean="0">
                  <a:solidFill>
                    <a:srgbClr val="304E4E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</a:rPr>
                <a:t>玩家</a:t>
              </a:r>
              <a:endParaRPr lang="en-US" altLang="zh-TW" sz="5400" b="1" spc="600" dirty="0" smtClean="0">
                <a:solidFill>
                  <a:srgbClr val="304E4E"/>
                </a:solidFill>
                <a:latin typeface="MS UI Gothic" panose="020B0600070205080204" pitchFamily="34" charset="-128"/>
                <a:ea typeface="MS UI Gothic" panose="020B0600070205080204" pitchFamily="34" charset="-128"/>
              </a:endParaRPr>
            </a:p>
            <a:p>
              <a:pPr algn="ctr"/>
              <a:r>
                <a:rPr lang="en-US" altLang="zh-TW" sz="2400" b="1" spc="300" dirty="0" smtClean="0">
                  <a:solidFill>
                    <a:srgbClr val="304E4E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</a:rPr>
                <a:t>(1 </a:t>
              </a:r>
              <a:r>
                <a:rPr lang="en-US" altLang="zh-TW" sz="2400" b="1" spc="300" dirty="0" smtClean="0">
                  <a:solidFill>
                    <a:srgbClr val="304E4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~ </a:t>
              </a:r>
              <a:r>
                <a:rPr lang="en-US" altLang="zh-TW" sz="2400" b="1" spc="300" dirty="0" smtClean="0">
                  <a:solidFill>
                    <a:srgbClr val="304E4E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</a:rPr>
                <a:t>4)</a:t>
              </a:r>
              <a:endParaRPr lang="zh-TW" altLang="en-US" sz="2400" b="1" spc="300" dirty="0">
                <a:solidFill>
                  <a:srgbClr val="304E4E"/>
                </a:solidFill>
                <a:latin typeface="MS UI Gothic" panose="020B0600070205080204" pitchFamily="34" charset="-128"/>
                <a:ea typeface="MS UI Gothic" panose="020B0600070205080204" pitchFamily="34" charset="-128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8213558" y="3887394"/>
              <a:ext cx="1717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>
                  <a:solidFill>
                    <a:srgbClr val="F9B02D"/>
                  </a:solidFill>
                  <a:latin typeface="Arial Black" panose="020B0A04020102020204" pitchFamily="34" charset="0"/>
                </a:rPr>
                <a:t>PL</a:t>
              </a:r>
              <a:r>
                <a:rPr lang="zh-TW" altLang="en-US" sz="2000" b="1" dirty="0" smtClean="0">
                  <a:solidFill>
                    <a:srgbClr val="F9B02D"/>
                  </a:solidFill>
                  <a:latin typeface="Arial Black" panose="020B0A04020102020204" pitchFamily="34" charset="0"/>
                </a:rPr>
                <a:t> </a:t>
              </a:r>
              <a:r>
                <a:rPr lang="en-US" altLang="zh-TW" sz="2000" b="1" dirty="0" smtClean="0">
                  <a:solidFill>
                    <a:srgbClr val="F9B02D"/>
                  </a:solidFill>
                  <a:latin typeface="Arial Black" panose="020B0A04020102020204" pitchFamily="34" charset="0"/>
                </a:rPr>
                <a:t>(Player)</a:t>
              </a:r>
              <a:endParaRPr lang="zh-TW" altLang="en-US" sz="2000" b="1" dirty="0">
                <a:solidFill>
                  <a:srgbClr val="F9B02D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8839907" y="4262993"/>
              <a:ext cx="21817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zh-TW" altLang="en-US" sz="2800" dirty="0" smtClean="0">
                  <a:solidFill>
                    <a:srgbClr val="304F4D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</a:rPr>
                <a:t>創造角色</a:t>
              </a:r>
              <a:endParaRPr lang="en-US" altLang="zh-TW" sz="2800" dirty="0" smtClean="0">
                <a:solidFill>
                  <a:srgbClr val="304F4D"/>
                </a:solidFill>
                <a:latin typeface="MS UI Gothic" panose="020B0600070205080204" pitchFamily="34" charset="-128"/>
                <a:ea typeface="MS UI Gothic" panose="020B0600070205080204" pitchFamily="34" charset="-128"/>
              </a:endParaRPr>
            </a:p>
            <a:p>
              <a:pPr marL="285750" indent="-285750">
                <a:buFontTx/>
                <a:buChar char="-"/>
              </a:pPr>
              <a:r>
                <a:rPr lang="zh-TW" altLang="en-US" sz="2800" dirty="0" smtClean="0">
                  <a:solidFill>
                    <a:srgbClr val="304F4D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</a:rPr>
                <a:t>角色扮演</a:t>
              </a:r>
              <a:endParaRPr lang="en-US" altLang="zh-TW" sz="2800" dirty="0" smtClean="0">
                <a:solidFill>
                  <a:srgbClr val="304F4D"/>
                </a:solidFill>
                <a:latin typeface="MS UI Gothic" panose="020B0600070205080204" pitchFamily="34" charset="-128"/>
                <a:ea typeface="MS UI Gothic" panose="020B0600070205080204" pitchFamily="34" charset="-128"/>
              </a:endParaRPr>
            </a:p>
            <a:p>
              <a:pPr marL="285750" indent="-285750">
                <a:buFontTx/>
                <a:buChar char="-"/>
              </a:pPr>
              <a:r>
                <a:rPr lang="zh-TW" altLang="en-US" sz="2800" dirty="0" smtClean="0">
                  <a:solidFill>
                    <a:srgbClr val="304F4D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</a:rPr>
                <a:t>骰子檢定</a:t>
              </a:r>
              <a:endParaRPr lang="zh-TW" altLang="en-US" sz="2800" dirty="0">
                <a:solidFill>
                  <a:srgbClr val="304F4D"/>
                </a:solidFill>
                <a:latin typeface="MS UI Gothic" panose="020B0600070205080204" pitchFamily="34" charset="-128"/>
                <a:ea typeface="MS UI Gothic" panose="020B0600070205080204" pitchFamily="34" charset="-128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5196935" y="5493657"/>
            <a:ext cx="1798129" cy="789319"/>
            <a:chOff x="5196935" y="466175"/>
            <a:chExt cx="1798129" cy="789319"/>
          </a:xfrm>
        </p:grpSpPr>
        <p:sp>
          <p:nvSpPr>
            <p:cNvPr id="24" name="文字方塊 23"/>
            <p:cNvSpPr txBox="1"/>
            <p:nvPr/>
          </p:nvSpPr>
          <p:spPr>
            <a:xfrm>
              <a:off x="5196935" y="466175"/>
              <a:ext cx="17981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b="1" spc="600" dirty="0" smtClean="0">
                  <a:solidFill>
                    <a:srgbClr val="304E4E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</a:rPr>
                <a:t>劇本</a:t>
              </a:r>
              <a:endParaRPr lang="zh-TW" altLang="en-US" sz="4400" b="1" spc="600" dirty="0">
                <a:solidFill>
                  <a:srgbClr val="304E4E"/>
                </a:solidFill>
                <a:latin typeface="MS UI Gothic" panose="020B0600070205080204" pitchFamily="34" charset="-128"/>
                <a:ea typeface="MS UI Gothic" panose="020B0600070205080204" pitchFamily="34" charset="-128"/>
              </a:endParaRPr>
            </a:p>
          </p:txBody>
        </p:sp>
        <p:cxnSp>
          <p:nvCxnSpPr>
            <p:cNvPr id="27" name="直線接點 26"/>
            <p:cNvCxnSpPr/>
            <p:nvPr/>
          </p:nvCxnSpPr>
          <p:spPr>
            <a:xfrm>
              <a:off x="5309318" y="1255494"/>
              <a:ext cx="1573363" cy="0"/>
            </a:xfrm>
            <a:prstGeom prst="line">
              <a:avLst/>
            </a:prstGeom>
            <a:ln w="136525">
              <a:solidFill>
                <a:srgbClr val="F9B0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32"/>
          <p:cNvSpPr/>
          <p:nvPr/>
        </p:nvSpPr>
        <p:spPr>
          <a:xfrm rot="2700000">
            <a:off x="4966598" y="2283293"/>
            <a:ext cx="2258804" cy="2258804"/>
          </a:xfrm>
          <a:prstGeom prst="rect">
            <a:avLst/>
          </a:prstGeom>
          <a:noFill/>
          <a:ln w="228600">
            <a:solidFill>
              <a:srgbClr val="F9B0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9561095" y="-65039"/>
            <a:ext cx="2679030" cy="1015663"/>
          </a:xfrm>
          <a:prstGeom prst="rect">
            <a:avLst/>
          </a:prstGeom>
          <a:solidFill>
            <a:srgbClr val="304E4E">
              <a:alpha val="91000"/>
            </a:srgb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4000" spc="3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背景介紹</a:t>
            </a:r>
            <a:endParaRPr lang="zh-TW" altLang="en-US" sz="4000" spc="300" dirty="0">
              <a:solidFill>
                <a:srgbClr val="F8E9D6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718672" y="2903601"/>
            <a:ext cx="2454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 smtClean="0">
                <a:solidFill>
                  <a:srgbClr val="304E4E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規則書</a:t>
            </a:r>
            <a:endParaRPr lang="zh-TW" altLang="en-US" sz="4400" b="1" dirty="0">
              <a:solidFill>
                <a:srgbClr val="304E4E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grpSp>
        <p:nvGrpSpPr>
          <p:cNvPr id="34" name="群組 33"/>
          <p:cNvGrpSpPr/>
          <p:nvPr/>
        </p:nvGrpSpPr>
        <p:grpSpPr>
          <a:xfrm>
            <a:off x="247540" y="3745793"/>
            <a:ext cx="3778130" cy="2729789"/>
            <a:chOff x="247540" y="3745793"/>
            <a:chExt cx="3778130" cy="2729789"/>
          </a:xfrm>
        </p:grpSpPr>
        <p:sp>
          <p:nvSpPr>
            <p:cNvPr id="4" name="圓角矩形 3"/>
            <p:cNvSpPr/>
            <p:nvPr/>
          </p:nvSpPr>
          <p:spPr>
            <a:xfrm>
              <a:off x="1803220" y="3745793"/>
              <a:ext cx="2222450" cy="654753"/>
            </a:xfrm>
            <a:prstGeom prst="roundRect">
              <a:avLst>
                <a:gd name="adj" fmla="val 50000"/>
              </a:avLst>
            </a:prstGeom>
            <a:solidFill>
              <a:srgbClr val="60613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9B02D"/>
                </a:solidFill>
              </a:endParaRPr>
            </a:p>
          </p:txBody>
        </p:sp>
        <p:pic>
          <p:nvPicPr>
            <p:cNvPr id="2052" name="Picture 4" descr="一篇讓你搞懂克蘇魯！——影響遊戲、電影、文學、文化的宇宙恐怖神話| 塔羅筆記Tarnot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540" y="4124085"/>
              <a:ext cx="3778130" cy="2336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47540" y="4124085"/>
              <a:ext cx="3778129" cy="2351497"/>
            </a:xfrm>
            <a:prstGeom prst="rect">
              <a:avLst/>
            </a:prstGeom>
            <a:solidFill>
              <a:srgbClr val="F9B02D">
                <a:alpha val="31000"/>
              </a:srgbClr>
            </a:solidFill>
            <a:ln w="228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1889757" y="3750101"/>
            <a:ext cx="2953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克</a:t>
            </a:r>
            <a:r>
              <a:rPr lang="zh-TW" altLang="en-US" sz="2000" b="1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蘇魯神話 </a:t>
            </a:r>
            <a:r>
              <a:rPr lang="en-US" altLang="zh-TW" sz="2000" dirty="0" err="1" smtClean="0">
                <a:solidFill>
                  <a:srgbClr val="F8E9D6"/>
                </a:solidFill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CoC</a:t>
            </a:r>
            <a:endParaRPr lang="zh-TW" altLang="en-US" sz="2000" dirty="0">
              <a:solidFill>
                <a:srgbClr val="F8E9D6"/>
              </a:solidFill>
              <a:latin typeface="Arial" panose="020B0604020202020204" pitchFamily="34" charset="0"/>
              <a:ea typeface="MS UI 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79526" y="4362876"/>
            <a:ext cx="36184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『</a:t>
            </a:r>
            <a:r>
              <a:rPr lang="zh-TW" altLang="en-US" b="1" dirty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人類跟宇宙比起來毫無意義，如果真的有神的話</a:t>
            </a:r>
            <a:r>
              <a:rPr lang="zh-TW" altLang="en-US" b="1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，</a:t>
            </a:r>
            <a:endParaRPr lang="en-US" altLang="zh-TW" b="1" dirty="0" smtClean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根本</a:t>
            </a:r>
            <a:r>
              <a:rPr lang="zh-TW" altLang="en-US" b="1" dirty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不可能幫助如此渺小的人類，除非</a:t>
            </a:r>
            <a:r>
              <a:rPr lang="en-US" altLang="zh-TW" b="1" dirty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…</a:t>
            </a:r>
            <a:r>
              <a:rPr lang="zh-TW" altLang="en-US" b="1" dirty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他們懷有惡意。</a:t>
            </a:r>
            <a:r>
              <a:rPr lang="en-US" altLang="zh-TW" b="1" dirty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』</a:t>
            </a:r>
            <a:endParaRPr lang="zh-TW" altLang="en-US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428214" y="2955813"/>
            <a:ext cx="1553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>
                <a:solidFill>
                  <a:srgbClr val="F9B02D">
                    <a:alpha val="81000"/>
                  </a:srgb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社交</a:t>
            </a:r>
            <a:endParaRPr lang="zh-TW" altLang="en-US" sz="4800" dirty="0">
              <a:solidFill>
                <a:srgbClr val="F9B02D">
                  <a:alpha val="81000"/>
                </a:srgbClr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538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17" grpId="0"/>
      <p:bldP spid="3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38871" y="0"/>
            <a:ext cx="2575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solidFill>
                  <a:srgbClr val="304E4E"/>
                </a:solidFill>
                <a:latin typeface="Arial Black" panose="020B0A04020102020204" pitchFamily="34" charset="0"/>
              </a:rPr>
              <a:t>TRPG</a:t>
            </a:r>
            <a:r>
              <a:rPr lang="zh-TW" altLang="en-US" sz="4800" dirty="0" smtClean="0">
                <a:solidFill>
                  <a:srgbClr val="304E4E"/>
                </a:solidFill>
                <a:latin typeface="Arial Black" panose="020B0A04020102020204" pitchFamily="34" charset="0"/>
              </a:rPr>
              <a:t> </a:t>
            </a:r>
            <a:r>
              <a:rPr lang="en-US" altLang="zh-TW" sz="4800" dirty="0" smtClean="0">
                <a:solidFill>
                  <a:srgbClr val="304E4E"/>
                </a:solidFill>
                <a:latin typeface="Arial Black" panose="020B0A04020102020204" pitchFamily="34" charset="0"/>
              </a:rPr>
              <a:t>?</a:t>
            </a:r>
            <a:endParaRPr lang="zh-TW" altLang="en-US" sz="4800" dirty="0">
              <a:solidFill>
                <a:srgbClr val="304E4E"/>
              </a:solidFill>
              <a:latin typeface="Arial Black" panose="020B0A04020102020204" pitchFamily="34" charset="0"/>
              <a:ea typeface="MS UI Gothic" panose="020B0600070205080204" pitchFamily="34" charset="-128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38871" y="830997"/>
            <a:ext cx="2431615" cy="0"/>
          </a:xfrm>
          <a:prstGeom prst="line">
            <a:avLst/>
          </a:prstGeom>
          <a:ln w="219075">
            <a:solidFill>
              <a:srgbClr val="30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38871" y="975157"/>
            <a:ext cx="2431615" cy="0"/>
          </a:xfrm>
          <a:prstGeom prst="line">
            <a:avLst/>
          </a:prstGeom>
          <a:ln w="19050">
            <a:solidFill>
              <a:srgbClr val="30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725" t="54839" r="13501" b="3255"/>
          <a:stretch/>
        </p:blipFill>
        <p:spPr>
          <a:xfrm>
            <a:off x="1855852" y="975156"/>
            <a:ext cx="10336148" cy="598355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811481" y="72079"/>
            <a:ext cx="2575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>
                <a:solidFill>
                  <a:srgbClr val="F9B02D"/>
                </a:solidFill>
                <a:latin typeface="Arial Black" panose="020B0A04020102020204" pitchFamily="34" charset="0"/>
                <a:ea typeface="MS UI Gothic" panose="020B0600070205080204" pitchFamily="34" charset="-128"/>
              </a:rPr>
              <a:t>線下團</a:t>
            </a:r>
            <a:endParaRPr lang="zh-TW" altLang="en-US" sz="4800" dirty="0">
              <a:solidFill>
                <a:srgbClr val="F9B02D"/>
              </a:solidFill>
              <a:latin typeface="Arial Black" panose="020B0A04020102020204" pitchFamily="34" charset="0"/>
              <a:ea typeface="MS UI Gothic" panose="020B0600070205080204" pitchFamily="34" charset="-128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561095" y="-65039"/>
            <a:ext cx="2679030" cy="1015663"/>
          </a:xfrm>
          <a:prstGeom prst="rect">
            <a:avLst/>
          </a:prstGeom>
          <a:solidFill>
            <a:srgbClr val="304E4E">
              <a:alpha val="91000"/>
            </a:srgb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4000" spc="3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背景介紹</a:t>
            </a:r>
            <a:endParaRPr lang="zh-TW" altLang="en-US" sz="4000" spc="300" dirty="0">
              <a:solidFill>
                <a:srgbClr val="F8E9D6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78292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304F4D"/>
                </a:solidFill>
                <a:latin typeface="Arial Black" panose="020B0A04020102020204" pitchFamily="34" charset="0"/>
              </a:rPr>
              <a:t>3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4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cfolia-inc.com/img/screenshot01.65b95b4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26" y="974862"/>
            <a:ext cx="10759399" cy="588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8871" y="0"/>
            <a:ext cx="2575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solidFill>
                  <a:srgbClr val="304E4E"/>
                </a:solidFill>
                <a:latin typeface="Arial Black" panose="020B0A04020102020204" pitchFamily="34" charset="0"/>
              </a:rPr>
              <a:t>TRPG</a:t>
            </a:r>
            <a:r>
              <a:rPr lang="zh-TW" altLang="en-US" sz="4800" dirty="0" smtClean="0">
                <a:solidFill>
                  <a:srgbClr val="304E4E"/>
                </a:solidFill>
                <a:latin typeface="Arial Black" panose="020B0A04020102020204" pitchFamily="34" charset="0"/>
              </a:rPr>
              <a:t> </a:t>
            </a:r>
            <a:r>
              <a:rPr lang="en-US" altLang="zh-TW" sz="4800" dirty="0" smtClean="0">
                <a:solidFill>
                  <a:srgbClr val="304E4E"/>
                </a:solidFill>
                <a:latin typeface="Arial Black" panose="020B0A04020102020204" pitchFamily="34" charset="0"/>
              </a:rPr>
              <a:t>?</a:t>
            </a:r>
            <a:endParaRPr lang="zh-TW" altLang="en-US" sz="4800" dirty="0">
              <a:solidFill>
                <a:srgbClr val="304E4E"/>
              </a:solidFill>
              <a:latin typeface="Arial Black" panose="020B0A04020102020204" pitchFamily="34" charset="0"/>
              <a:ea typeface="MS UI Gothic" panose="020B0600070205080204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78292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304F4D"/>
                </a:solidFill>
                <a:latin typeface="Arial Black" panose="020B0A04020102020204" pitchFamily="34" charset="0"/>
              </a:rPr>
              <a:t>4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38871" y="830997"/>
            <a:ext cx="2431615" cy="0"/>
          </a:xfrm>
          <a:prstGeom prst="line">
            <a:avLst/>
          </a:prstGeom>
          <a:ln w="219075">
            <a:solidFill>
              <a:srgbClr val="30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38871" y="975157"/>
            <a:ext cx="2431615" cy="0"/>
          </a:xfrm>
          <a:prstGeom prst="line">
            <a:avLst/>
          </a:prstGeom>
          <a:ln w="19050">
            <a:solidFill>
              <a:srgbClr val="30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811480" y="72079"/>
            <a:ext cx="4579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solidFill>
                  <a:srgbClr val="F9B02D"/>
                </a:solidFill>
                <a:latin typeface="Arial Black" panose="020B0A04020102020204" pitchFamily="34" charset="0"/>
                <a:ea typeface="MS UI Gothic" panose="020B0600070205080204" pitchFamily="34" charset="-128"/>
              </a:rPr>
              <a:t>語音</a:t>
            </a:r>
            <a:r>
              <a:rPr lang="zh-TW" altLang="en-US" sz="4800" dirty="0" smtClean="0">
                <a:solidFill>
                  <a:srgbClr val="F9B02D"/>
                </a:solidFill>
                <a:latin typeface="Arial Black" panose="020B0A04020102020204" pitchFamily="34" charset="0"/>
                <a:ea typeface="MS UI Gothic" panose="020B0600070205080204" pitchFamily="34" charset="-128"/>
              </a:rPr>
              <a:t>團、文字團</a:t>
            </a:r>
            <a:endParaRPr lang="zh-TW" altLang="en-US" sz="4800" dirty="0">
              <a:solidFill>
                <a:srgbClr val="F9B02D"/>
              </a:solidFill>
              <a:latin typeface="Arial Black" panose="020B0A04020102020204" pitchFamily="34" charset="0"/>
              <a:ea typeface="MS UI Gothic" panose="020B0600070205080204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561095" y="-65039"/>
            <a:ext cx="2679030" cy="1015663"/>
          </a:xfrm>
          <a:prstGeom prst="rect">
            <a:avLst/>
          </a:prstGeom>
          <a:solidFill>
            <a:srgbClr val="304E4E">
              <a:alpha val="91000"/>
            </a:srgb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4000" spc="3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背景介紹</a:t>
            </a:r>
            <a:endParaRPr lang="zh-TW" altLang="en-US" sz="4000" spc="300" dirty="0">
              <a:solidFill>
                <a:srgbClr val="F8E9D6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06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邊形 3"/>
          <p:cNvSpPr/>
          <p:nvPr/>
        </p:nvSpPr>
        <p:spPr>
          <a:xfrm rot="16200000">
            <a:off x="-1844168" y="1839201"/>
            <a:ext cx="3688336" cy="3179598"/>
          </a:xfrm>
          <a:prstGeom prst="hexagon">
            <a:avLst>
              <a:gd name="adj" fmla="val 30302"/>
              <a:gd name="vf" fmla="val 115470"/>
            </a:avLst>
          </a:prstGeom>
          <a:noFill/>
          <a:ln w="228600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525396" y="3032923"/>
            <a:ext cx="8014268" cy="1569660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9600" spc="3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起源 </a:t>
            </a:r>
            <a:r>
              <a:rPr lang="en-US" altLang="zh-TW" sz="9600" spc="3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&amp;</a:t>
            </a:r>
            <a:r>
              <a:rPr lang="zh-TW" altLang="en-US" sz="9600" spc="3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 發想</a:t>
            </a:r>
            <a:endParaRPr lang="zh-TW" altLang="en-US" sz="9600" spc="300" dirty="0">
              <a:solidFill>
                <a:srgbClr val="F8E9D6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37691" y="2410473"/>
            <a:ext cx="5094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Why &amp; How</a:t>
            </a:r>
            <a:endParaRPr lang="zh-TW" altLang="en-US" sz="4800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76463" y="2791326"/>
            <a:ext cx="1138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1</a:t>
            </a:r>
            <a:endParaRPr lang="zh-TW" altLang="en-US" sz="8800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55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六邊形 19"/>
          <p:cNvSpPr/>
          <p:nvPr/>
        </p:nvSpPr>
        <p:spPr>
          <a:xfrm>
            <a:off x="7597536" y="1796947"/>
            <a:ext cx="3668452" cy="3162459"/>
          </a:xfrm>
          <a:prstGeom prst="hexagon">
            <a:avLst/>
          </a:prstGeom>
          <a:solidFill>
            <a:srgbClr val="F8E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990103" y="5664982"/>
            <a:ext cx="3367888" cy="599631"/>
          </a:xfrm>
          <a:prstGeom prst="roundRect">
            <a:avLst>
              <a:gd name="adj" fmla="val 50000"/>
            </a:avLst>
          </a:prstGeom>
          <a:solidFill>
            <a:srgbClr val="FBB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BB02B"/>
              </a:solidFill>
            </a:endParaRPr>
          </a:p>
        </p:txBody>
      </p:sp>
      <p:sp>
        <p:nvSpPr>
          <p:cNvPr id="14" name="六邊形 13"/>
          <p:cNvSpPr/>
          <p:nvPr/>
        </p:nvSpPr>
        <p:spPr>
          <a:xfrm rot="18000000">
            <a:off x="312030" y="398161"/>
            <a:ext cx="813643" cy="701416"/>
          </a:xfrm>
          <a:prstGeom prst="hexagon">
            <a:avLst>
              <a:gd name="adj" fmla="val 30302"/>
              <a:gd name="vf" fmla="val 115470"/>
            </a:avLst>
          </a:prstGeom>
          <a:solidFill>
            <a:srgbClr val="F9B02D"/>
          </a:solidFill>
          <a:ln w="66675" cap="rnd" cmpd="sng">
            <a:solidFill>
              <a:srgbClr val="F9B02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225985" y="541496"/>
            <a:ext cx="2898543" cy="646331"/>
          </a:xfrm>
          <a:prstGeom prst="rect">
            <a:avLst/>
          </a:prstGeom>
          <a:solidFill>
            <a:srgbClr val="304E4E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rgbClr val="F8E9D6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龐大的需求</a:t>
            </a:r>
            <a:endParaRPr lang="zh-TW" altLang="en-US" sz="3600" dirty="0">
              <a:solidFill>
                <a:srgbClr val="F8E9D6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225985" y="274838"/>
            <a:ext cx="216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9B02D"/>
                </a:solidFill>
                <a:latin typeface="Arial Black" panose="020B0A04020102020204" pitchFamily="34" charset="0"/>
              </a:rPr>
              <a:t>Demand</a:t>
            </a:r>
            <a:endParaRPr lang="zh-TW" altLang="en-US" dirty="0">
              <a:solidFill>
                <a:srgbClr val="F9B02D"/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 rot="2700000">
            <a:off x="11518231" y="6184232"/>
            <a:ext cx="1347537" cy="1347537"/>
          </a:xfrm>
          <a:prstGeom prst="rect">
            <a:avLst/>
          </a:prstGeom>
          <a:solidFill>
            <a:srgbClr val="F9B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9B02D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1782925" y="6439524"/>
            <a:ext cx="113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304F4D"/>
                </a:solidFill>
                <a:latin typeface="Arial Black" panose="020B0A04020102020204" pitchFamily="34" charset="0"/>
              </a:rPr>
              <a:t>5</a:t>
            </a:r>
            <a:endParaRPr lang="zh-TW" altLang="en-US" sz="2400" dirty="0">
              <a:solidFill>
                <a:srgbClr val="304F4D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990103" y="1764231"/>
            <a:ext cx="3025153" cy="3025153"/>
          </a:xfrm>
          <a:prstGeom prst="ellipse">
            <a:avLst/>
          </a:prstGeom>
          <a:solidFill>
            <a:srgbClr val="FBB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2CACA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907342" y="2375808"/>
            <a:ext cx="3190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spc="3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平台</a:t>
            </a:r>
            <a:endParaRPr lang="en-US" altLang="zh-TW" sz="4800" b="1" spc="300" dirty="0" smtClean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>
              <a:lnSpc>
                <a:spcPct val="150000"/>
              </a:lnSpc>
            </a:pPr>
            <a:r>
              <a:rPr lang="zh-TW" altLang="en-US" sz="4800" b="1" spc="300" dirty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紛雜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343318" y="5727077"/>
            <a:ext cx="3647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304E4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不到三成成功開團</a:t>
            </a:r>
            <a:endParaRPr lang="zh-TW" altLang="en-US" sz="2400" dirty="0">
              <a:solidFill>
                <a:srgbClr val="304E4E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16417" y="5170128"/>
            <a:ext cx="3574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8E9D6"/>
                </a:solidFill>
                <a:latin typeface="Arial Black" panose="020B0A04020102020204" pitchFamily="34" charset="0"/>
                <a:ea typeface="MS Gothic" panose="020B0609070205080204" pitchFamily="49" charset="-128"/>
              </a:rPr>
              <a:t>FB</a:t>
            </a:r>
            <a:r>
              <a:rPr lang="zh-TW" altLang="en-US" sz="24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社團、巴哈、噗浪</a:t>
            </a:r>
            <a:r>
              <a:rPr lang="en-US" altLang="zh-TW" sz="2400" dirty="0" smtClean="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…</a:t>
            </a:r>
            <a:endParaRPr lang="zh-TW" altLang="en-US" sz="24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4916337" y="3087092"/>
            <a:ext cx="2004934" cy="580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FBB02B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揪</a:t>
            </a:r>
            <a:r>
              <a:rPr lang="zh-TW" altLang="en-US" sz="3200" dirty="0" smtClean="0">
                <a:solidFill>
                  <a:srgbClr val="FBB02B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團困難</a:t>
            </a:r>
            <a:endParaRPr lang="zh-TW" altLang="en-US" sz="24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4916337" y="2302791"/>
            <a:ext cx="20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rgbClr val="FBB02B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資訊分散</a:t>
            </a:r>
            <a:endParaRPr lang="zh-TW" altLang="en-US" sz="24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4916337" y="3867332"/>
            <a:ext cx="200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rgbClr val="FBB02B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新手茫然</a:t>
            </a:r>
            <a:endParaRPr lang="zh-TW" altLang="en-US" sz="2400" dirty="0">
              <a:solidFill>
                <a:srgbClr val="F8E9D6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7828723" y="2148913"/>
            <a:ext cx="31906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4800" b="1" spc="300">
                <a:solidFill>
                  <a:srgbClr val="F8E9D6"/>
                </a:solidFill>
                <a:latin typeface="MS Gothic" panose="020B0609070205080204" pitchFamily="49" charset="-128"/>
                <a:ea typeface="MS Gothic" panose="020B0609070205080204" pitchFamily="49" charset="-128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304E4E"/>
                </a:solidFill>
              </a:rPr>
              <a:t>整合</a:t>
            </a:r>
            <a:endParaRPr lang="en-US" altLang="zh-TW" dirty="0">
              <a:solidFill>
                <a:srgbClr val="304E4E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304E4E"/>
                </a:solidFill>
              </a:rPr>
              <a:t>平台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8001703" y="872737"/>
            <a:ext cx="33217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rgbClr val="FBB02B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-</a:t>
            </a:r>
            <a:r>
              <a:rPr lang="zh-TW" altLang="en-US" sz="3000" b="1" dirty="0" smtClean="0">
                <a:solidFill>
                  <a:srgbClr val="FBB02B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為</a:t>
            </a:r>
            <a:r>
              <a:rPr lang="en-US" altLang="zh-TW" sz="3000" b="1" dirty="0" smtClean="0">
                <a:solidFill>
                  <a:srgbClr val="FBB02B"/>
                </a:solidFill>
                <a:latin typeface="Arial Black" panose="020B0A04020102020204" pitchFamily="34" charset="0"/>
                <a:ea typeface="MS Gothic" panose="020B0609070205080204" pitchFamily="49" charset="-128"/>
              </a:rPr>
              <a:t>TRPG</a:t>
            </a:r>
            <a:r>
              <a:rPr lang="zh-TW" altLang="en-US" sz="3000" b="1" dirty="0" smtClean="0">
                <a:solidFill>
                  <a:srgbClr val="FBB02B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而生</a:t>
            </a:r>
            <a:r>
              <a:rPr lang="en-US" altLang="zh-TW" sz="3000" b="1" dirty="0" smtClean="0">
                <a:solidFill>
                  <a:srgbClr val="FBB02B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-</a:t>
            </a:r>
            <a:endParaRPr lang="zh-TW" altLang="en-US" sz="3000" b="1" dirty="0">
              <a:solidFill>
                <a:srgbClr val="FBB02B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60" name="圓角矩形 59"/>
          <p:cNvSpPr/>
          <p:nvPr/>
        </p:nvSpPr>
        <p:spPr>
          <a:xfrm>
            <a:off x="7877286" y="5606617"/>
            <a:ext cx="3367888" cy="599631"/>
          </a:xfrm>
          <a:prstGeom prst="roundRect">
            <a:avLst>
              <a:gd name="adj" fmla="val 50000"/>
            </a:avLst>
          </a:prstGeom>
          <a:solidFill>
            <a:srgbClr val="F8E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8E9D6"/>
              </a:solidFill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8115158" y="5667729"/>
            <a:ext cx="349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304E4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人人都可玩上 </a:t>
            </a:r>
            <a:r>
              <a:rPr lang="en-US" altLang="zh-TW" sz="2400" dirty="0" smtClean="0">
                <a:solidFill>
                  <a:srgbClr val="304E4E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TRPG</a:t>
            </a:r>
            <a:endParaRPr lang="zh-TW" altLang="en-US" sz="2400" dirty="0">
              <a:solidFill>
                <a:srgbClr val="304E4E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01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9" grpId="0"/>
      <p:bldP spid="53" grpId="0"/>
      <p:bldP spid="54" grpId="0"/>
      <p:bldP spid="57" grpId="0"/>
      <p:bldP spid="19" grpId="0"/>
      <p:bldP spid="60" grpId="0" animBg="1"/>
      <p:bldP spid="59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2406</TotalTime>
  <Words>731</Words>
  <Application>Microsoft Office PowerPoint</Application>
  <PresentationFormat>寬螢幕</PresentationFormat>
  <Paragraphs>241</Paragraphs>
  <Slides>39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50" baseType="lpstr">
      <vt:lpstr>MS Gothic</vt:lpstr>
      <vt:lpstr>Arial Black</vt:lpstr>
      <vt:lpstr>jf open 粉圓 1.1</vt:lpstr>
      <vt:lpstr>Arial</vt:lpstr>
      <vt:lpstr>華康新特明體</vt:lpstr>
      <vt:lpstr>Calibri Light</vt:lpstr>
      <vt:lpstr>Calibri</vt:lpstr>
      <vt:lpstr>MS UI Gothic</vt:lpstr>
      <vt:lpstr>新細明體</vt:lpstr>
      <vt:lpstr>微軟正黑體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Chichi Administrator</dc:creator>
  <cp:lastModifiedBy>USER</cp:lastModifiedBy>
  <cp:revision>86</cp:revision>
  <dcterms:created xsi:type="dcterms:W3CDTF">2023-01-16T03:54:20Z</dcterms:created>
  <dcterms:modified xsi:type="dcterms:W3CDTF">2023-01-18T05:08:28Z</dcterms:modified>
</cp:coreProperties>
</file>